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3"/>
  </p:notesMasterIdLst>
  <p:handoutMasterIdLst>
    <p:handoutMasterId r:id="rId24"/>
  </p:handoutMasterIdLst>
  <p:sldIdLst>
    <p:sldId id="258" r:id="rId2"/>
    <p:sldId id="328" r:id="rId3"/>
    <p:sldId id="327" r:id="rId4"/>
    <p:sldId id="329" r:id="rId5"/>
    <p:sldId id="309" r:id="rId6"/>
    <p:sldId id="310" r:id="rId7"/>
    <p:sldId id="330" r:id="rId8"/>
    <p:sldId id="313" r:id="rId9"/>
    <p:sldId id="331" r:id="rId10"/>
    <p:sldId id="316" r:id="rId11"/>
    <p:sldId id="317" r:id="rId12"/>
    <p:sldId id="318" r:id="rId13"/>
    <p:sldId id="332" r:id="rId14"/>
    <p:sldId id="333" r:id="rId15"/>
    <p:sldId id="314" r:id="rId16"/>
    <p:sldId id="335" r:id="rId17"/>
    <p:sldId id="334" r:id="rId18"/>
    <p:sldId id="336" r:id="rId19"/>
    <p:sldId id="337" r:id="rId20"/>
    <p:sldId id="305" r:id="rId21"/>
    <p:sldId id="306" r:id="rId22"/>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ulia Irene Ghilardi" initials="GIG" lastIdx="8" clrIdx="0">
    <p:extLst>
      <p:ext uri="{19B8F6BF-5375-455C-9EA6-DF929625EA0E}">
        <p15:presenceInfo xmlns:p15="http://schemas.microsoft.com/office/powerpoint/2012/main" userId="S-1-5-21-3366766030-4177022296-3432442078-13275" providerId="AD"/>
      </p:ext>
    </p:extLst>
  </p:cmAuthor>
  <p:cmAuthor id="2" name="Cinzia Colombo" initials="CC" lastIdx="2" clrIdx="1">
    <p:extLst>
      <p:ext uri="{19B8F6BF-5375-455C-9EA6-DF929625EA0E}">
        <p15:presenceInfo xmlns:p15="http://schemas.microsoft.com/office/powerpoint/2012/main" userId="Cinzia Colomb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A7AC"/>
    <a:srgbClr val="5E7779"/>
    <a:srgbClr val="9CABAD"/>
    <a:srgbClr val="404040"/>
    <a:srgbClr val="FF6666"/>
    <a:srgbClr val="B5DAD1"/>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42" autoAdjust="0"/>
    <p:restoredTop sz="79276" autoAdjust="0"/>
  </p:normalViewPr>
  <p:slideViewPr>
    <p:cSldViewPr snapToGrid="0">
      <p:cViewPr varScale="1">
        <p:scale>
          <a:sx n="93" d="100"/>
          <a:sy n="93" d="100"/>
        </p:scale>
        <p:origin x="2002" y="67"/>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a:extLst>
              <a:ext uri="{FF2B5EF4-FFF2-40B4-BE49-F238E27FC236}">
                <a16:creationId xmlns:a16="http://schemas.microsoft.com/office/drawing/2014/main" id="{0AE13069-282A-D56A-A1DB-546F89ACE8A5}"/>
              </a:ext>
            </a:extLst>
          </p:cNvPr>
          <p:cNvSpPr>
            <a:spLocks noGrp="1"/>
          </p:cNvSpPr>
          <p:nvPr>
            <p:ph type="hdr" sz="quarter"/>
          </p:nvPr>
        </p:nvSpPr>
        <p:spPr>
          <a:xfrm>
            <a:off x="0" y="0"/>
            <a:ext cx="2945660" cy="498056"/>
          </a:xfrm>
          <a:prstGeom prst="rect">
            <a:avLst/>
          </a:prstGeom>
        </p:spPr>
        <p:txBody>
          <a:bodyPr vert="horz" lIns="92108" tIns="46054" rIns="92108" bIns="46054" rtlCol="0"/>
          <a:lstStyle>
            <a:lvl1pPr algn="l">
              <a:defRPr sz="1200"/>
            </a:lvl1pPr>
          </a:lstStyle>
          <a:p>
            <a:endParaRPr lang="sk-SK"/>
          </a:p>
        </p:txBody>
      </p:sp>
      <p:sp>
        <p:nvSpPr>
          <p:cNvPr id="3" name="Zástupný objekt pre dátum 2">
            <a:extLst>
              <a:ext uri="{FF2B5EF4-FFF2-40B4-BE49-F238E27FC236}">
                <a16:creationId xmlns:a16="http://schemas.microsoft.com/office/drawing/2014/main" id="{36C70737-F98B-B888-71BD-8225606F4671}"/>
              </a:ext>
            </a:extLst>
          </p:cNvPr>
          <p:cNvSpPr>
            <a:spLocks noGrp="1"/>
          </p:cNvSpPr>
          <p:nvPr>
            <p:ph type="dt" sz="quarter" idx="1"/>
          </p:nvPr>
        </p:nvSpPr>
        <p:spPr>
          <a:xfrm>
            <a:off x="3850442" y="0"/>
            <a:ext cx="2945660" cy="498056"/>
          </a:xfrm>
          <a:prstGeom prst="rect">
            <a:avLst/>
          </a:prstGeom>
        </p:spPr>
        <p:txBody>
          <a:bodyPr vert="horz" lIns="92108" tIns="46054" rIns="92108" bIns="46054" rtlCol="0"/>
          <a:lstStyle>
            <a:lvl1pPr algn="r">
              <a:defRPr sz="1200"/>
            </a:lvl1pPr>
          </a:lstStyle>
          <a:p>
            <a:r>
              <a:rPr lang="it-IT"/>
              <a:t>23/10/2025</a:t>
            </a:r>
            <a:endParaRPr lang="sk-SK"/>
          </a:p>
        </p:txBody>
      </p:sp>
      <p:sp>
        <p:nvSpPr>
          <p:cNvPr id="4" name="Zástupný objekt pre pätu 3">
            <a:extLst>
              <a:ext uri="{FF2B5EF4-FFF2-40B4-BE49-F238E27FC236}">
                <a16:creationId xmlns:a16="http://schemas.microsoft.com/office/drawing/2014/main" id="{F1795E99-D976-4257-708C-F2C3F722250F}"/>
              </a:ext>
            </a:extLst>
          </p:cNvPr>
          <p:cNvSpPr>
            <a:spLocks noGrp="1"/>
          </p:cNvSpPr>
          <p:nvPr>
            <p:ph type="ftr" sz="quarter" idx="2"/>
          </p:nvPr>
        </p:nvSpPr>
        <p:spPr>
          <a:xfrm>
            <a:off x="0" y="9428584"/>
            <a:ext cx="2945660" cy="498055"/>
          </a:xfrm>
          <a:prstGeom prst="rect">
            <a:avLst/>
          </a:prstGeom>
        </p:spPr>
        <p:txBody>
          <a:bodyPr vert="horz" lIns="92108" tIns="46054" rIns="92108" bIns="46054" rtlCol="0" anchor="b"/>
          <a:lstStyle>
            <a:lvl1pPr algn="l">
              <a:defRPr sz="1200"/>
            </a:lvl1pPr>
          </a:lstStyle>
          <a:p>
            <a:endParaRPr lang="sk-SK"/>
          </a:p>
        </p:txBody>
      </p:sp>
      <p:sp>
        <p:nvSpPr>
          <p:cNvPr id="5" name="Zástupný objekt pre číslo snímky 4">
            <a:extLst>
              <a:ext uri="{FF2B5EF4-FFF2-40B4-BE49-F238E27FC236}">
                <a16:creationId xmlns:a16="http://schemas.microsoft.com/office/drawing/2014/main" id="{4CC9F9FD-484E-1B02-3E8C-D2D86DD59005}"/>
              </a:ext>
            </a:extLst>
          </p:cNvPr>
          <p:cNvSpPr>
            <a:spLocks noGrp="1"/>
          </p:cNvSpPr>
          <p:nvPr>
            <p:ph type="sldNum" sz="quarter" idx="3"/>
          </p:nvPr>
        </p:nvSpPr>
        <p:spPr>
          <a:xfrm>
            <a:off x="3850442" y="9428584"/>
            <a:ext cx="2945660" cy="498055"/>
          </a:xfrm>
          <a:prstGeom prst="rect">
            <a:avLst/>
          </a:prstGeom>
        </p:spPr>
        <p:txBody>
          <a:bodyPr vert="horz" lIns="92108" tIns="46054" rIns="92108" bIns="46054" rtlCol="0" anchor="b"/>
          <a:lstStyle>
            <a:lvl1pPr algn="r">
              <a:defRPr sz="1200"/>
            </a:lvl1pPr>
          </a:lstStyle>
          <a:p>
            <a:fld id="{589496B2-C0E4-4E3F-9C24-34F3A981BA32}" type="slidenum">
              <a:rPr lang="sk-SK" smtClean="0"/>
              <a:t>‹#›</a:t>
            </a:fld>
            <a:endParaRPr lang="sk-SK"/>
          </a:p>
        </p:txBody>
      </p:sp>
    </p:spTree>
    <p:extLst>
      <p:ext uri="{BB962C8B-B14F-4D97-AF65-F5344CB8AC3E}">
        <p14:creationId xmlns:p14="http://schemas.microsoft.com/office/powerpoint/2010/main" val="6440848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5660" cy="498056"/>
          </a:xfrm>
          <a:prstGeom prst="rect">
            <a:avLst/>
          </a:prstGeom>
        </p:spPr>
        <p:txBody>
          <a:bodyPr vert="horz" lIns="92108" tIns="46054" rIns="92108" bIns="46054" rtlCol="0"/>
          <a:lstStyle>
            <a:lvl1pPr algn="l">
              <a:defRPr sz="1200"/>
            </a:lvl1pPr>
          </a:lstStyle>
          <a:p>
            <a:endParaRPr lang="it-IT"/>
          </a:p>
        </p:txBody>
      </p:sp>
      <p:sp>
        <p:nvSpPr>
          <p:cNvPr id="3" name="Segnaposto data 2"/>
          <p:cNvSpPr>
            <a:spLocks noGrp="1"/>
          </p:cNvSpPr>
          <p:nvPr>
            <p:ph type="dt" idx="1"/>
          </p:nvPr>
        </p:nvSpPr>
        <p:spPr>
          <a:xfrm>
            <a:off x="3850442" y="1"/>
            <a:ext cx="2945660" cy="498056"/>
          </a:xfrm>
          <a:prstGeom prst="rect">
            <a:avLst/>
          </a:prstGeom>
        </p:spPr>
        <p:txBody>
          <a:bodyPr vert="horz" lIns="92108" tIns="46054" rIns="92108" bIns="46054" rtlCol="0"/>
          <a:lstStyle>
            <a:lvl1pPr algn="r">
              <a:defRPr sz="1200"/>
            </a:lvl1pPr>
          </a:lstStyle>
          <a:p>
            <a:r>
              <a:rPr lang="it-IT"/>
              <a:t>23/10/2025</a:t>
            </a:r>
          </a:p>
        </p:txBody>
      </p:sp>
      <p:sp>
        <p:nvSpPr>
          <p:cNvPr id="4" name="Segnaposto immagine diapositiva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2108" tIns="46054" rIns="92108" bIns="46054" rtlCol="0" anchor="ctr"/>
          <a:lstStyle/>
          <a:p>
            <a:endParaRPr lang="it-IT"/>
          </a:p>
        </p:txBody>
      </p:sp>
      <p:sp>
        <p:nvSpPr>
          <p:cNvPr id="5" name="Segnaposto note 4"/>
          <p:cNvSpPr>
            <a:spLocks noGrp="1"/>
          </p:cNvSpPr>
          <p:nvPr>
            <p:ph type="body" sz="quarter" idx="3"/>
          </p:nvPr>
        </p:nvSpPr>
        <p:spPr>
          <a:xfrm>
            <a:off x="679768" y="4777194"/>
            <a:ext cx="5438140" cy="3908615"/>
          </a:xfrm>
          <a:prstGeom prst="rect">
            <a:avLst/>
          </a:prstGeom>
        </p:spPr>
        <p:txBody>
          <a:bodyPr vert="horz" lIns="92108" tIns="46054" rIns="92108" bIns="46054"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60" cy="498055"/>
          </a:xfrm>
          <a:prstGeom prst="rect">
            <a:avLst/>
          </a:prstGeom>
        </p:spPr>
        <p:txBody>
          <a:bodyPr vert="horz" lIns="92108" tIns="46054" rIns="92108" bIns="46054"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2" y="9428584"/>
            <a:ext cx="2945660" cy="498055"/>
          </a:xfrm>
          <a:prstGeom prst="rect">
            <a:avLst/>
          </a:prstGeom>
        </p:spPr>
        <p:txBody>
          <a:bodyPr vert="horz" lIns="92108" tIns="46054" rIns="92108" bIns="46054" rtlCol="0" anchor="b"/>
          <a:lstStyle>
            <a:lvl1pPr algn="r">
              <a:defRPr sz="1200"/>
            </a:lvl1pPr>
          </a:lstStyle>
          <a:p>
            <a:fld id="{595C8C1D-DFE0-4C3B-851C-7184D769B973}" type="slidenum">
              <a:rPr lang="it-IT" smtClean="0"/>
              <a:t>‹#›</a:t>
            </a:fld>
            <a:endParaRPr lang="it-IT"/>
          </a:p>
        </p:txBody>
      </p:sp>
    </p:spTree>
    <p:extLst>
      <p:ext uri="{BB962C8B-B14F-4D97-AF65-F5344CB8AC3E}">
        <p14:creationId xmlns:p14="http://schemas.microsoft.com/office/powerpoint/2010/main" val="51019179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FEC1757-F069-1543-A1B4-4E009AD0143E}" type="slidenum">
              <a:rPr lang="it-IT" smtClean="0"/>
              <a:t>1</a:t>
            </a:fld>
            <a:endParaRPr lang="it-IT"/>
          </a:p>
        </p:txBody>
      </p:sp>
      <p:sp>
        <p:nvSpPr>
          <p:cNvPr id="5" name="Zástupný objekt pre dátum 4">
            <a:extLst>
              <a:ext uri="{FF2B5EF4-FFF2-40B4-BE49-F238E27FC236}">
                <a16:creationId xmlns:a16="http://schemas.microsoft.com/office/drawing/2014/main" id="{6EC44058-18E9-5BE9-D126-846856D0C42B}"/>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3396662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3A6F9-0DBF-1AAF-27F4-09B92511296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09BCB52-DDBA-E865-DFD2-D1AD9CA0EBF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54AC965-1B50-9A6B-5994-AE1D6F33F131}"/>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80B3D03-D283-0EDF-9D1B-4D24E2F86D87}"/>
              </a:ext>
            </a:extLst>
          </p:cNvPr>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2</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791A46E2-2B3B-61DD-4A5E-614135E4DDE9}"/>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2070269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928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094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5</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8F09DCC7-F62E-EE37-0916-22698E38E536}"/>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1433094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6</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F3E6BB34-A17F-9290-6410-3B97EFF980D0}"/>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296592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314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8</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E1E7848A-9297-4E60-F61C-538DFD63CDD6}"/>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3518314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F547-F1C5-A6F4-6333-EC26EAD7FB1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D4329DE-5E15-518B-5E52-B133F8E8A16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AD8C060-D1CB-16D9-2814-244F0A714C4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09AF2DEB-7F9F-25AC-951C-91036815166F}"/>
              </a:ext>
            </a:extLst>
          </p:cNvPr>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9</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9166E5EE-FAE3-6D7C-84CB-5375D32BC26D}"/>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3322613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5F703-163F-E215-2111-DB287DEA766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F745A9A-2E61-72E9-EA0A-C61485A31D7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268ACF8-783D-5F23-06C7-7F2B4B4E5B4F}"/>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F8D520D2-0741-D966-E9C7-D674E46780D0}"/>
              </a:ext>
            </a:extLst>
          </p:cNvPr>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10</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878BB67F-5E39-45AA-1ABF-20650ED2A668}"/>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561776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8D640-BE03-7F97-7868-4EBAB032F90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0CAC5EE-FB84-982C-E1D2-1F34A423EF7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131E7FC-8E12-51E6-D238-688893A397C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E39208E-F6C7-432D-CFB6-56426C42FB69}"/>
              </a:ext>
            </a:extLst>
          </p:cNvPr>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11</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FD1DE96F-36F7-363A-054F-ACDBC4EDE08C}"/>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2456705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3F36D-EF76-7571-FA84-D6D463642C2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DAAF0B9-D4AF-DB31-7232-D532D8A1B64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5710010-B21D-0B80-4D2A-6DCA28BBCC1F}"/>
              </a:ext>
            </a:extLst>
          </p:cNvPr>
          <p:cNvSpPr>
            <a:spLocks noGrp="1"/>
          </p:cNvSpPr>
          <p:nvPr>
            <p:ph type="body" idx="1"/>
          </p:nvPr>
        </p:nvSpPr>
        <p:spPr/>
        <p:txBody>
          <a:bodyPr/>
          <a:lstStyle/>
          <a:p>
            <a:pPr>
              <a:spcBef>
                <a:spcPts val="200"/>
              </a:spcBef>
            </a:pPr>
            <a:r>
              <a:rPr lang="en-GB" dirty="0"/>
              <a:t>1</a:t>
            </a:r>
            <a:r>
              <a:rPr lang="en-GB" b="1" dirty="0"/>
              <a:t>. Lack of resources: </a:t>
            </a:r>
            <a:r>
              <a:rPr lang="en-GB" dirty="0"/>
              <a:t>Slovakia was one of the few countries that did not have the ECS meeting the European Union standards, with only </a:t>
            </a:r>
            <a:r>
              <a:rPr lang="sk-SK" dirty="0"/>
              <a:t>3</a:t>
            </a:r>
            <a:r>
              <a:rPr lang="en-GB" dirty="0"/>
              <a:t> hospitals fulfilling the EU criteria. Training  of medical staff 40-50% English; 20% Slovak’s abroad; demanding training 5-years intensive training fever that 10 in past 5 years (SK, CZ); Ageing physicians GP mean age=57 years; 59 </a:t>
            </a:r>
            <a:r>
              <a:rPr lang="en-GB" dirty="0" err="1"/>
              <a:t>peadiatric</a:t>
            </a:r>
            <a:r>
              <a:rPr lang="en-GB" dirty="0"/>
              <a:t>. No. of </a:t>
            </a:r>
            <a:r>
              <a:rPr lang="en-GB" dirty="0" err="1"/>
              <a:t>phys</a:t>
            </a:r>
            <a:r>
              <a:rPr lang="en-GB" dirty="0"/>
              <a:t> 3,7 vs 4,1 /1000</a:t>
            </a:r>
            <a:r>
              <a:rPr lang="sk-SK" dirty="0"/>
              <a:t>, </a:t>
            </a:r>
            <a:r>
              <a:rPr lang="sk-SK" dirty="0" err="1"/>
              <a:t>nurses</a:t>
            </a:r>
            <a:r>
              <a:rPr lang="sk-SK" dirty="0"/>
              <a:t> 5,7 </a:t>
            </a:r>
            <a:r>
              <a:rPr lang="sk-SK" dirty="0" err="1"/>
              <a:t>vs</a:t>
            </a:r>
            <a:r>
              <a:rPr lang="sk-SK" dirty="0"/>
              <a:t> 8,5. </a:t>
            </a:r>
            <a:r>
              <a:rPr lang="en-US" dirty="0"/>
              <a:t>Pharmacies only 5% are located near ECS facilities; 41% are not visited during emergency hours </a:t>
            </a:r>
            <a:br>
              <a:rPr lang="en-US" dirty="0"/>
            </a:br>
            <a:r>
              <a:rPr lang="en-US" b="1" dirty="0"/>
              <a:t>2. Homeless, alcohol abuse; lack of manners</a:t>
            </a:r>
            <a:endParaRPr lang="en-GB" b="1" dirty="0"/>
          </a:p>
          <a:p>
            <a:pPr>
              <a:spcBef>
                <a:spcPts val="200"/>
              </a:spcBef>
            </a:pPr>
            <a:r>
              <a:rPr lang="en-GB" dirty="0"/>
              <a:t>3</a:t>
            </a:r>
            <a:r>
              <a:rPr lang="en-GB" b="1" dirty="0"/>
              <a:t>. Legislative</a:t>
            </a:r>
            <a:r>
              <a:rPr lang="en-GB" dirty="0"/>
              <a:t>: Misuse of the system - “costly transportation service” (Veselá, 2020). Absence of clear legislative definitions of service misuse or the lack of established sanctions</a:t>
            </a:r>
            <a:r>
              <a:rPr lang="en-GB" i="1" dirty="0"/>
              <a:t> </a:t>
            </a:r>
            <a:r>
              <a:rPr lang="en-GB" dirty="0"/>
              <a:t>for such misuse.</a:t>
            </a:r>
          </a:p>
          <a:p>
            <a:pPr marL="0" marR="0" lvl="0" indent="0" algn="l" defTabSz="914400" rtl="0" eaLnBrk="1" fontAlgn="auto" latinLnBrk="0" hangingPunct="1">
              <a:lnSpc>
                <a:spcPct val="100000"/>
              </a:lnSpc>
              <a:spcBef>
                <a:spcPts val="200"/>
              </a:spcBef>
              <a:spcAft>
                <a:spcPts val="0"/>
              </a:spcAft>
              <a:buClrTx/>
              <a:buSzTx/>
              <a:buFontTx/>
              <a:buNone/>
              <a:tabLst/>
              <a:defRPr/>
            </a:pPr>
            <a:r>
              <a:rPr lang="en-GB" dirty="0"/>
              <a:t>4. </a:t>
            </a:r>
            <a:r>
              <a:rPr lang="en-GB" b="1" dirty="0"/>
              <a:t>Satisfaction of EC staff. </a:t>
            </a:r>
            <a:r>
              <a:rPr lang="en-GB" dirty="0"/>
              <a:t>Many of the </a:t>
            </a:r>
            <a:r>
              <a:rPr lang="en-GB" dirty="0" err="1"/>
              <a:t>HCPs</a:t>
            </a:r>
            <a:r>
              <a:rPr lang="en-GB" dirty="0"/>
              <a:t> complete overnight emergency shifts and subsequently resume routine practice the following morning without adequate rest. The cumulative burden of extended working hours often accelerates decisions by current practitioners to leave the profession (MoH SR, 2022). </a:t>
            </a:r>
            <a:endParaRPr lang="sk-SK" dirty="0"/>
          </a:p>
          <a:p>
            <a:pPr>
              <a:spcBef>
                <a:spcPts val="200"/>
              </a:spcBef>
            </a:pPr>
            <a:r>
              <a:rPr lang="en-GB" dirty="0"/>
              <a:t>5. </a:t>
            </a:r>
            <a:r>
              <a:rPr lang="en-GB" b="1" dirty="0"/>
              <a:t>Satisfaction of patients. </a:t>
            </a:r>
            <a:r>
              <a:rPr lang="en-GB" dirty="0"/>
              <a:t>Behaviour of the staff, long waiting times, or poor seating amenities in the waiting room. Satisfaction with ECS 1,5-2 (1=best, 5 =worst); 77% were satisfied</a:t>
            </a:r>
            <a:endParaRPr lang="it-IT" dirty="0"/>
          </a:p>
        </p:txBody>
      </p:sp>
      <p:sp>
        <p:nvSpPr>
          <p:cNvPr id="4" name="Segnaposto numero diapositiva 3">
            <a:extLst>
              <a:ext uri="{FF2B5EF4-FFF2-40B4-BE49-F238E27FC236}">
                <a16:creationId xmlns:a16="http://schemas.microsoft.com/office/drawing/2014/main" id="{10102625-C699-7596-4DC2-1972FE8158A7}"/>
              </a:ext>
            </a:extLst>
          </p:cNvPr>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12</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8E5FAA54-C167-39B2-5726-9F0652935F1D}"/>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1303527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D7E97-A46D-99F5-8EA5-D99B431BCE7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90E97E-71B8-79E6-3C86-AD60221A0CD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51E07B0-891E-667B-EF4F-92F9B83D893F}"/>
              </a:ext>
            </a:extLst>
          </p:cNvPr>
          <p:cNvSpPr>
            <a:spLocks noGrp="1"/>
          </p:cNvSpPr>
          <p:nvPr>
            <p:ph type="body" idx="1"/>
          </p:nvPr>
        </p:nvSpPr>
        <p:spPr/>
        <p:txBody>
          <a:bodyPr/>
          <a:lstStyle/>
          <a:p>
            <a:pPr>
              <a:spcBef>
                <a:spcPts val="200"/>
              </a:spcBef>
            </a:pPr>
            <a:r>
              <a:rPr lang="en-GB" dirty="0"/>
              <a:t>1</a:t>
            </a:r>
            <a:r>
              <a:rPr lang="en-GB" b="1" dirty="0"/>
              <a:t>. Lack of resources: </a:t>
            </a:r>
            <a:r>
              <a:rPr lang="en-GB" dirty="0"/>
              <a:t>Slovakia was one of the few countries that did not have the ECS meeting the European Union standards, with only </a:t>
            </a:r>
            <a:r>
              <a:rPr lang="sk-SK" dirty="0"/>
              <a:t>3</a:t>
            </a:r>
            <a:r>
              <a:rPr lang="en-GB" dirty="0"/>
              <a:t> hospitals fulfilling the EU criteria. Training  of medical staff 40-50% English; 20% Slovak’s abroad; demanding training 5-years intensive training fever that 10 in past 5 years (SK, CZ); Ageing physicians GP mean age=57 years; 59 </a:t>
            </a:r>
            <a:r>
              <a:rPr lang="en-GB" dirty="0" err="1"/>
              <a:t>peadiatric</a:t>
            </a:r>
            <a:r>
              <a:rPr lang="en-GB" dirty="0"/>
              <a:t>. No. of </a:t>
            </a:r>
            <a:r>
              <a:rPr lang="en-GB" dirty="0" err="1"/>
              <a:t>phys</a:t>
            </a:r>
            <a:r>
              <a:rPr lang="en-GB" dirty="0"/>
              <a:t> 3,7 vs 4,1 /1000</a:t>
            </a:r>
            <a:r>
              <a:rPr lang="sk-SK" dirty="0"/>
              <a:t>, </a:t>
            </a:r>
            <a:r>
              <a:rPr lang="sk-SK" dirty="0" err="1"/>
              <a:t>nurses</a:t>
            </a:r>
            <a:r>
              <a:rPr lang="sk-SK" dirty="0"/>
              <a:t> 5,7 </a:t>
            </a:r>
            <a:r>
              <a:rPr lang="sk-SK" dirty="0" err="1"/>
              <a:t>vs</a:t>
            </a:r>
            <a:r>
              <a:rPr lang="sk-SK" dirty="0"/>
              <a:t> 8,5. </a:t>
            </a:r>
            <a:r>
              <a:rPr lang="en-US" dirty="0"/>
              <a:t>Pharmacies only 5% are located near ECS facilities; 41% are not visited during emergency hours </a:t>
            </a:r>
            <a:br>
              <a:rPr lang="en-US" dirty="0"/>
            </a:br>
            <a:r>
              <a:rPr lang="en-US" b="1" dirty="0"/>
              <a:t>2. Homeless, alcohol abuse; lack of manners</a:t>
            </a:r>
            <a:endParaRPr lang="en-GB" b="1" dirty="0"/>
          </a:p>
          <a:p>
            <a:pPr>
              <a:spcBef>
                <a:spcPts val="200"/>
              </a:spcBef>
            </a:pPr>
            <a:r>
              <a:rPr lang="en-GB" dirty="0"/>
              <a:t>3</a:t>
            </a:r>
            <a:r>
              <a:rPr lang="en-GB" b="1" dirty="0"/>
              <a:t>. Legislative</a:t>
            </a:r>
            <a:r>
              <a:rPr lang="en-GB" dirty="0"/>
              <a:t>: Misuse of the system - “costly transportation service” (Veselá, 2020). Absence of clear legislative definitions of service misuse or the lack of established sanctions</a:t>
            </a:r>
            <a:r>
              <a:rPr lang="en-GB" i="1" dirty="0"/>
              <a:t> </a:t>
            </a:r>
            <a:r>
              <a:rPr lang="en-GB" dirty="0"/>
              <a:t>for such misuse.</a:t>
            </a:r>
          </a:p>
          <a:p>
            <a:pPr marL="0" marR="0" lvl="0" indent="0" algn="l" defTabSz="914400" rtl="0" eaLnBrk="1" fontAlgn="auto" latinLnBrk="0" hangingPunct="1">
              <a:lnSpc>
                <a:spcPct val="100000"/>
              </a:lnSpc>
              <a:spcBef>
                <a:spcPts val="200"/>
              </a:spcBef>
              <a:spcAft>
                <a:spcPts val="0"/>
              </a:spcAft>
              <a:buClrTx/>
              <a:buSzTx/>
              <a:buFontTx/>
              <a:buNone/>
              <a:tabLst/>
              <a:defRPr/>
            </a:pPr>
            <a:r>
              <a:rPr lang="en-GB" dirty="0"/>
              <a:t>4. </a:t>
            </a:r>
            <a:r>
              <a:rPr lang="en-GB" b="1" dirty="0"/>
              <a:t>Satisfaction of EC staff. </a:t>
            </a:r>
            <a:r>
              <a:rPr lang="en-GB" dirty="0"/>
              <a:t>Many of the </a:t>
            </a:r>
            <a:r>
              <a:rPr lang="en-GB" dirty="0" err="1"/>
              <a:t>HCPs</a:t>
            </a:r>
            <a:r>
              <a:rPr lang="en-GB" dirty="0"/>
              <a:t> complete overnight emergency shifts and subsequently resume routine practice the following morning without adequate rest. The cumulative burden of extended working hours often accelerates decisions by current practitioners to leave the profession (MoH SR, 2022). </a:t>
            </a:r>
            <a:endParaRPr lang="sk-SK" dirty="0"/>
          </a:p>
          <a:p>
            <a:pPr>
              <a:spcBef>
                <a:spcPts val="200"/>
              </a:spcBef>
            </a:pPr>
            <a:r>
              <a:rPr lang="en-GB" dirty="0"/>
              <a:t>5. </a:t>
            </a:r>
            <a:r>
              <a:rPr lang="en-GB" b="1" dirty="0"/>
              <a:t>Satisfaction of patients. </a:t>
            </a:r>
            <a:r>
              <a:rPr lang="en-GB" dirty="0"/>
              <a:t>Behaviour of the staff, long waiting times, or poor seating amenities in the waiting room. Satisfaction with ECS 1,5-2 (1=best, 5 =worst); 77% were satisfied</a:t>
            </a:r>
            <a:endParaRPr lang="it-IT" dirty="0"/>
          </a:p>
        </p:txBody>
      </p:sp>
      <p:sp>
        <p:nvSpPr>
          <p:cNvPr id="4" name="Segnaposto numero diapositiva 3">
            <a:extLst>
              <a:ext uri="{FF2B5EF4-FFF2-40B4-BE49-F238E27FC236}">
                <a16:creationId xmlns:a16="http://schemas.microsoft.com/office/drawing/2014/main" id="{F589AE88-D2B5-0930-BEB4-625B5249ACAE}"/>
              </a:ext>
            </a:extLst>
          </p:cNvPr>
          <p:cNvSpPr>
            <a:spLocks noGrp="1"/>
          </p:cNvSpPr>
          <p:nvPr>
            <p:ph type="sldNum" sz="quarter" idx="5"/>
          </p:nvPr>
        </p:nvSpPr>
        <p:spPr/>
        <p:txBody>
          <a:bodyPr/>
          <a:lstStyle/>
          <a:p>
            <a:pPr defTabSz="921075">
              <a:defRPr/>
            </a:pPr>
            <a:fld id="{AFEC1757-F069-1543-A1B4-4E009AD0143E}" type="slidenum">
              <a:rPr lang="it-IT">
                <a:solidFill>
                  <a:prstClr val="black"/>
                </a:solidFill>
                <a:latin typeface="Calibri" panose="020F0502020204030204"/>
              </a:rPr>
              <a:pPr defTabSz="921075">
                <a:defRPr/>
              </a:pPr>
              <a:t>13</a:t>
            </a:fld>
            <a:endParaRPr lang="it-IT">
              <a:solidFill>
                <a:prstClr val="black"/>
              </a:solidFill>
              <a:latin typeface="Calibri" panose="020F0502020204030204"/>
            </a:endParaRPr>
          </a:p>
        </p:txBody>
      </p:sp>
      <p:sp>
        <p:nvSpPr>
          <p:cNvPr id="5" name="Zástupný objekt pre dátum 4">
            <a:extLst>
              <a:ext uri="{FF2B5EF4-FFF2-40B4-BE49-F238E27FC236}">
                <a16:creationId xmlns:a16="http://schemas.microsoft.com/office/drawing/2014/main" id="{A9A4DB49-057D-D381-DF31-004436D21707}"/>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1869777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5270D-39FA-24C3-3AAD-CB13E994E37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EC5A94A-6A92-E451-BA8C-6AAB2354019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46583D2-B7CC-B111-BC09-E78ED03225C1}"/>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BAC72056-79B5-AD08-9961-87FAE0B5E7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920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546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54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A73E1-98B7-7709-F95C-BB1C885D96B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3F40BBB-8B08-6477-E50D-9C0C360D44A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E5B9BCC-CA87-B15B-65A6-D9117902772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291DC4A4-4B08-EA97-37B6-85D3423CE9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6234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33BCE-DBB6-6CE7-F2FD-D26D9B0678F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616CA89-BA71-39AB-8659-35F2BCE9D8E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339EA59-3FE9-C55C-DF2C-7D67AEFE2A63}"/>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ACF3E051-5273-7E6F-14B5-29209D4414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794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AF3E7-2600-05DD-8120-6800E297072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6556689-1F5C-8CDC-749F-4555847DF18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0C831D4-443F-16D2-13D0-0D37A9D43219}"/>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F002AAB-1E10-589D-1CF6-C545CCEA0D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EC1757-F069-1543-A1B4-4E009AD0143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658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FEC1757-F069-1543-A1B4-4E009AD0143E}" type="slidenum">
              <a:rPr lang="it-IT" smtClean="0"/>
              <a:t>20</a:t>
            </a:fld>
            <a:endParaRPr lang="it-IT"/>
          </a:p>
        </p:txBody>
      </p:sp>
      <p:sp>
        <p:nvSpPr>
          <p:cNvPr id="5" name="Zástupný objekt pre dátum 4">
            <a:extLst>
              <a:ext uri="{FF2B5EF4-FFF2-40B4-BE49-F238E27FC236}">
                <a16:creationId xmlns:a16="http://schemas.microsoft.com/office/drawing/2014/main" id="{0B435C2F-51B1-87D5-B998-385FA1A8ABB9}"/>
              </a:ext>
            </a:extLst>
          </p:cNvPr>
          <p:cNvSpPr>
            <a:spLocks noGrp="1"/>
          </p:cNvSpPr>
          <p:nvPr>
            <p:ph type="dt" idx="1"/>
          </p:nvPr>
        </p:nvSpPr>
        <p:spPr/>
        <p:txBody>
          <a:bodyPr/>
          <a:lstStyle/>
          <a:p>
            <a:r>
              <a:rPr lang="it-IT"/>
              <a:t>23/10/2025</a:t>
            </a:r>
          </a:p>
        </p:txBody>
      </p:sp>
    </p:spTree>
    <p:extLst>
      <p:ext uri="{BB962C8B-B14F-4D97-AF65-F5344CB8AC3E}">
        <p14:creationId xmlns:p14="http://schemas.microsoft.com/office/powerpoint/2010/main" val="432663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k-SK"/>
          </a:p>
        </p:txBody>
      </p:sp>
      <p:sp>
        <p:nvSpPr>
          <p:cNvPr id="4" name="Date Placeholder 3"/>
          <p:cNvSpPr>
            <a:spLocks noGrp="1"/>
          </p:cNvSpPr>
          <p:nvPr>
            <p:ph type="dt" idx="1"/>
          </p:nvPr>
        </p:nvSpPr>
        <p:spPr/>
        <p:txBody>
          <a:bodyPr/>
          <a:lstStyle/>
          <a:p>
            <a:r>
              <a:rPr lang="it-IT"/>
              <a:t>23/10/2025</a:t>
            </a:r>
          </a:p>
        </p:txBody>
      </p:sp>
      <p:sp>
        <p:nvSpPr>
          <p:cNvPr id="5" name="Slide Number Placeholder 4"/>
          <p:cNvSpPr>
            <a:spLocks noGrp="1"/>
          </p:cNvSpPr>
          <p:nvPr>
            <p:ph type="sldNum" sz="quarter" idx="5"/>
          </p:nvPr>
        </p:nvSpPr>
        <p:spPr/>
        <p:txBody>
          <a:bodyPr/>
          <a:lstStyle/>
          <a:p>
            <a:fld id="{595C8C1D-DFE0-4C3B-851C-7184D769B973}" type="slidenum">
              <a:rPr lang="it-IT" smtClean="0"/>
              <a:t>21</a:t>
            </a:fld>
            <a:endParaRPr lang="it-IT"/>
          </a:p>
        </p:txBody>
      </p:sp>
    </p:spTree>
    <p:extLst>
      <p:ext uri="{BB962C8B-B14F-4D97-AF65-F5344CB8AC3E}">
        <p14:creationId xmlns:p14="http://schemas.microsoft.com/office/powerpoint/2010/main" val="1899480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BFFB9E-FD4D-B997-8538-75A2070A2547}"/>
              </a:ext>
            </a:extLst>
          </p:cNvPr>
          <p:cNvSpPr>
            <a:spLocks noGrp="1"/>
          </p:cNvSpPr>
          <p:nvPr>
            <p:ph type="title"/>
          </p:nvPr>
        </p:nvSpPr>
        <p:spPr>
          <a:xfrm>
            <a:off x="543339" y="365125"/>
            <a:ext cx="9210262" cy="1325563"/>
          </a:xfrm>
          <a:prstGeom prst="rect">
            <a:avLst/>
          </a:prstGeom>
        </p:spPr>
        <p:txBody>
          <a:bodyPr/>
          <a:lstStyle>
            <a:lvl1pPr>
              <a:defRPr sz="3600" b="0" i="0">
                <a:solidFill>
                  <a:srgbClr val="FF6666"/>
                </a:solidFill>
                <a:latin typeface="Arial" panose="020B0604020202020204" pitchFamily="34" charset="0"/>
                <a:cs typeface="Arial" panose="020B0604020202020204" pitchFamily="34" charset="0"/>
              </a:defRPr>
            </a:lvl1pPr>
          </a:lstStyle>
          <a:p>
            <a:r>
              <a:rPr lang="it-IT" dirty="0"/>
              <a:t>Fare clic per modificare lo stile del titolo dello schema</a:t>
            </a:r>
          </a:p>
        </p:txBody>
      </p:sp>
    </p:spTree>
    <p:extLst>
      <p:ext uri="{BB962C8B-B14F-4D97-AF65-F5344CB8AC3E}">
        <p14:creationId xmlns:p14="http://schemas.microsoft.com/office/powerpoint/2010/main" val="28489364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BFFB9E-FD4D-B997-8538-75A2070A2547}"/>
              </a:ext>
            </a:extLst>
          </p:cNvPr>
          <p:cNvSpPr>
            <a:spLocks noGrp="1"/>
          </p:cNvSpPr>
          <p:nvPr>
            <p:ph type="title"/>
          </p:nvPr>
        </p:nvSpPr>
        <p:spPr>
          <a:xfrm>
            <a:off x="543339" y="365125"/>
            <a:ext cx="9210262" cy="1325563"/>
          </a:xfrm>
          <a:prstGeom prst="rect">
            <a:avLst/>
          </a:prstGeom>
        </p:spPr>
        <p:txBody>
          <a:bodyPr/>
          <a:lstStyle>
            <a:lvl1pPr>
              <a:defRPr sz="3600" b="0" i="0">
                <a:solidFill>
                  <a:srgbClr val="FF6666"/>
                </a:solidFill>
                <a:latin typeface="Arial" panose="020B0604020202020204" pitchFamily="34" charset="0"/>
                <a:cs typeface="Arial" panose="020B0604020202020204" pitchFamily="34" charset="0"/>
              </a:defRPr>
            </a:lvl1pPr>
          </a:lstStyle>
          <a:p>
            <a:r>
              <a:rPr lang="it-IT" dirty="0"/>
              <a:t>Fare clic per modificare lo stile del titolo dello schema</a:t>
            </a:r>
          </a:p>
        </p:txBody>
      </p:sp>
      <p:sp>
        <p:nvSpPr>
          <p:cNvPr id="3" name="Segnaposto contenuto 2">
            <a:extLst>
              <a:ext uri="{FF2B5EF4-FFF2-40B4-BE49-F238E27FC236}">
                <a16:creationId xmlns:a16="http://schemas.microsoft.com/office/drawing/2014/main" id="{B23BD1C8-D0AC-8440-7473-5C1ADBB4844B}"/>
              </a:ext>
            </a:extLst>
          </p:cNvPr>
          <p:cNvSpPr>
            <a:spLocks noGrp="1"/>
          </p:cNvSpPr>
          <p:nvPr>
            <p:ph idx="1"/>
          </p:nvPr>
        </p:nvSpPr>
        <p:spPr>
          <a:xfrm>
            <a:off x="543338" y="1690688"/>
            <a:ext cx="9210262" cy="4351338"/>
          </a:xfrm>
          <a:prstGeom prst="rect">
            <a:avLst/>
          </a:prstGeom>
        </p:spPr>
        <p:txBody>
          <a:bodyPr/>
          <a:lstStyle>
            <a:lvl1pPr marL="0" indent="0">
              <a:buNone/>
              <a:defRPr b="0" i="0">
                <a:solidFill>
                  <a:srgbClr val="5E777A"/>
                </a:solidFill>
                <a:latin typeface="Arial" panose="020B0604020202020204" pitchFamily="34" charset="0"/>
                <a:cs typeface="Arial" panose="020B0604020202020204" pitchFamily="34" charset="0"/>
              </a:defRPr>
            </a:lvl1pPr>
            <a:lvl2pPr marL="457200" indent="0">
              <a:buNone/>
              <a:defRPr sz="1800" b="0" i="0">
                <a:solidFill>
                  <a:srgbClr val="5E777A"/>
                </a:solidFill>
                <a:latin typeface="Arial" panose="020B0604020202020204" pitchFamily="34" charset="0"/>
                <a:cs typeface="Arial" panose="020B0604020202020204" pitchFamily="34" charset="0"/>
              </a:defRPr>
            </a:lvl2pPr>
            <a:lvl3pPr marL="914400" indent="0">
              <a:buNone/>
              <a:defRPr sz="1800" b="1">
                <a:solidFill>
                  <a:srgbClr val="404040"/>
                </a:solidFill>
                <a:latin typeface="Arial" panose="020B0604020202020204" pitchFamily="34" charset="0"/>
                <a:cs typeface="Arial" panose="020B0604020202020204" pitchFamily="34" charset="0"/>
              </a:defRPr>
            </a:lvl3pPr>
            <a:lvl4pPr marL="1371600" indent="0">
              <a:buNone/>
              <a:defRPr sz="1400" b="0" i="0">
                <a:solidFill>
                  <a:srgbClr val="404040"/>
                </a:solidFill>
                <a:latin typeface="Arial" panose="020B0604020202020204" pitchFamily="34" charset="0"/>
                <a:cs typeface="Arial" panose="020B0604020202020204" pitchFamily="34" charset="0"/>
              </a:defRPr>
            </a:lvl4pPr>
            <a:lvl5pPr marL="1828800" indent="0">
              <a:buNone/>
              <a:defRPr sz="1000" b="0" i="0">
                <a:solidFill>
                  <a:srgbClr val="404040"/>
                </a:solidFill>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1776027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5ACEB2F-3A73-D17B-17C5-94BDEEEFC659}"/>
              </a:ext>
            </a:extLst>
          </p:cNvPr>
          <p:cNvSpPr>
            <a:spLocks noGrp="1"/>
          </p:cNvSpPr>
          <p:nvPr>
            <p:ph type="title"/>
          </p:nvPr>
        </p:nvSpPr>
        <p:spPr>
          <a:xfrm>
            <a:off x="588238" y="417581"/>
            <a:ext cx="3625953" cy="1600200"/>
          </a:xfrm>
          <a:prstGeom prst="rect">
            <a:avLst/>
          </a:prstGeom>
        </p:spPr>
        <p:txBody>
          <a:bodyPr anchor="t" anchorCtr="0"/>
          <a:lstStyle>
            <a:lvl1pPr>
              <a:defRPr sz="3600" b="0" i="0">
                <a:solidFill>
                  <a:srgbClr val="FF6666"/>
                </a:solidFill>
                <a:latin typeface="Arial" panose="020B0604020202020204" pitchFamily="34" charset="0"/>
                <a:cs typeface="Arial" panose="020B0604020202020204" pitchFamily="34" charset="0"/>
              </a:defRPr>
            </a:lvl1pPr>
          </a:lstStyle>
          <a:p>
            <a:r>
              <a:rPr lang="it-IT" dirty="0"/>
              <a:t>Fare clic per modificare lo stile del titolo dello schema</a:t>
            </a:r>
          </a:p>
        </p:txBody>
      </p:sp>
      <p:sp>
        <p:nvSpPr>
          <p:cNvPr id="4" name="Segnaposto testo 3">
            <a:extLst>
              <a:ext uri="{FF2B5EF4-FFF2-40B4-BE49-F238E27FC236}">
                <a16:creationId xmlns:a16="http://schemas.microsoft.com/office/drawing/2014/main" id="{2A197F03-675F-071B-B9CF-A5ECD3715859}"/>
              </a:ext>
            </a:extLst>
          </p:cNvPr>
          <p:cNvSpPr>
            <a:spLocks noGrp="1"/>
          </p:cNvSpPr>
          <p:nvPr>
            <p:ph type="body" sz="half" idx="2"/>
          </p:nvPr>
        </p:nvSpPr>
        <p:spPr>
          <a:xfrm>
            <a:off x="588238" y="2581550"/>
            <a:ext cx="3625954" cy="2984362"/>
          </a:xfrm>
          <a:prstGeom prst="rect">
            <a:avLst/>
          </a:prstGeom>
        </p:spPr>
        <p:txBody>
          <a:bodyPr/>
          <a:lstStyle>
            <a:lvl1pPr marL="0" indent="0">
              <a:buNone/>
              <a:defRPr sz="1800" b="0" i="0">
                <a:solidFill>
                  <a:srgbClr val="5E777A"/>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dirty="0"/>
              <a:t>Fare clic per modificare gli stili del testo dello schema</a:t>
            </a:r>
          </a:p>
        </p:txBody>
      </p:sp>
      <p:sp>
        <p:nvSpPr>
          <p:cNvPr id="8" name="Segnaposto contenuto 2">
            <a:extLst>
              <a:ext uri="{FF2B5EF4-FFF2-40B4-BE49-F238E27FC236}">
                <a16:creationId xmlns:a16="http://schemas.microsoft.com/office/drawing/2014/main" id="{DED2DBD1-FD3A-2ABE-DEB9-78C137BAE334}"/>
              </a:ext>
            </a:extLst>
          </p:cNvPr>
          <p:cNvSpPr>
            <a:spLocks noGrp="1"/>
          </p:cNvSpPr>
          <p:nvPr>
            <p:ph idx="10"/>
          </p:nvPr>
        </p:nvSpPr>
        <p:spPr>
          <a:xfrm>
            <a:off x="4643334" y="427105"/>
            <a:ext cx="6172200" cy="5138807"/>
          </a:xfrm>
          <a:prstGeom prst="rect">
            <a:avLst/>
          </a:prstGeom>
        </p:spPr>
        <p:txBody>
          <a:bodyPr/>
          <a:lstStyle>
            <a:lvl1pPr>
              <a:defRPr b="0" i="0">
                <a:solidFill>
                  <a:srgbClr val="5E777A"/>
                </a:solidFill>
                <a:latin typeface="Arial" panose="020B0604020202020204" pitchFamily="34" charset="0"/>
                <a:cs typeface="Arial" panose="020B0604020202020204" pitchFamily="34" charset="0"/>
              </a:defRPr>
            </a:lvl1pPr>
            <a:lvl2pPr>
              <a:defRPr sz="1800" b="0" i="0">
                <a:solidFill>
                  <a:srgbClr val="5E777A"/>
                </a:solidFill>
                <a:latin typeface="Arial" panose="020B0604020202020204" pitchFamily="34" charset="0"/>
                <a:cs typeface="Arial" panose="020B0604020202020204" pitchFamily="34" charset="0"/>
              </a:defRPr>
            </a:lvl2pPr>
            <a:lvl3pPr>
              <a:defRPr sz="1800" b="1">
                <a:solidFill>
                  <a:srgbClr val="404040"/>
                </a:solidFill>
                <a:latin typeface="Arial" panose="020B0604020202020204" pitchFamily="34" charset="0"/>
                <a:cs typeface="Arial" panose="020B0604020202020204" pitchFamily="34" charset="0"/>
              </a:defRPr>
            </a:lvl3pPr>
            <a:lvl4pPr>
              <a:defRPr sz="1400" b="0" i="0">
                <a:solidFill>
                  <a:srgbClr val="404040"/>
                </a:solidFill>
                <a:latin typeface="Arial" panose="020B0604020202020204" pitchFamily="34" charset="0"/>
                <a:cs typeface="Arial" panose="020B0604020202020204" pitchFamily="34" charset="0"/>
              </a:defRPr>
            </a:lvl4pPr>
            <a:lvl5pPr>
              <a:defRPr sz="1000" b="0" i="0">
                <a:solidFill>
                  <a:srgbClr val="404040"/>
                </a:solidFill>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2772861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uto con didascalia">
    <p:spTree>
      <p:nvGrpSpPr>
        <p:cNvPr id="1" name=""/>
        <p:cNvGrpSpPr/>
        <p:nvPr/>
      </p:nvGrpSpPr>
      <p:grpSpPr>
        <a:xfrm>
          <a:off x="0" y="0"/>
          <a:ext cx="0" cy="0"/>
          <a:chOff x="0" y="0"/>
          <a:chExt cx="0" cy="0"/>
        </a:xfrm>
      </p:grpSpPr>
      <p:sp>
        <p:nvSpPr>
          <p:cNvPr id="5" name="Segnaposto immagine 2">
            <a:extLst>
              <a:ext uri="{FF2B5EF4-FFF2-40B4-BE49-F238E27FC236}">
                <a16:creationId xmlns:a16="http://schemas.microsoft.com/office/drawing/2014/main" id="{3F516F64-75E9-8FC3-1A47-F97C5DA9748A}"/>
              </a:ext>
            </a:extLst>
          </p:cNvPr>
          <p:cNvSpPr>
            <a:spLocks noGrp="1"/>
          </p:cNvSpPr>
          <p:nvPr>
            <p:ph type="pic" idx="1"/>
          </p:nvPr>
        </p:nvSpPr>
        <p:spPr>
          <a:xfrm>
            <a:off x="4613345" y="417581"/>
            <a:ext cx="6172200" cy="514833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9" name="Titolo 1">
            <a:extLst>
              <a:ext uri="{FF2B5EF4-FFF2-40B4-BE49-F238E27FC236}">
                <a16:creationId xmlns:a16="http://schemas.microsoft.com/office/drawing/2014/main" id="{54DEA5AB-1B05-7D51-321F-4BEE1A7C4333}"/>
              </a:ext>
            </a:extLst>
          </p:cNvPr>
          <p:cNvSpPr>
            <a:spLocks noGrp="1"/>
          </p:cNvSpPr>
          <p:nvPr>
            <p:ph type="title"/>
          </p:nvPr>
        </p:nvSpPr>
        <p:spPr>
          <a:xfrm>
            <a:off x="588238" y="417581"/>
            <a:ext cx="3625953" cy="1600200"/>
          </a:xfrm>
          <a:prstGeom prst="rect">
            <a:avLst/>
          </a:prstGeom>
        </p:spPr>
        <p:txBody>
          <a:bodyPr anchor="t" anchorCtr="0"/>
          <a:lstStyle>
            <a:lvl1pPr>
              <a:defRPr sz="3600" b="0" i="0">
                <a:solidFill>
                  <a:srgbClr val="FF6666"/>
                </a:solidFill>
                <a:latin typeface="Arial" panose="020B0604020202020204" pitchFamily="34" charset="0"/>
                <a:cs typeface="Arial" panose="020B0604020202020204" pitchFamily="34" charset="0"/>
              </a:defRPr>
            </a:lvl1pPr>
          </a:lstStyle>
          <a:p>
            <a:r>
              <a:rPr lang="it-IT" dirty="0"/>
              <a:t>Fare clic per modificare lo stile del titolo dello schema</a:t>
            </a:r>
          </a:p>
        </p:txBody>
      </p:sp>
      <p:sp>
        <p:nvSpPr>
          <p:cNvPr id="10" name="Segnaposto testo 3">
            <a:extLst>
              <a:ext uri="{FF2B5EF4-FFF2-40B4-BE49-F238E27FC236}">
                <a16:creationId xmlns:a16="http://schemas.microsoft.com/office/drawing/2014/main" id="{8A6D20C1-2874-A304-6BA7-277223245764}"/>
              </a:ext>
            </a:extLst>
          </p:cNvPr>
          <p:cNvSpPr>
            <a:spLocks noGrp="1"/>
          </p:cNvSpPr>
          <p:nvPr>
            <p:ph type="body" sz="half" idx="2"/>
          </p:nvPr>
        </p:nvSpPr>
        <p:spPr>
          <a:xfrm>
            <a:off x="588238" y="2581550"/>
            <a:ext cx="3625954" cy="2984362"/>
          </a:xfrm>
          <a:prstGeom prst="rect">
            <a:avLst/>
          </a:prstGeom>
        </p:spPr>
        <p:txBody>
          <a:bodyPr/>
          <a:lstStyle>
            <a:lvl1pPr marL="0" indent="0">
              <a:buNone/>
              <a:defRPr sz="1800" b="0" i="0">
                <a:solidFill>
                  <a:srgbClr val="5E777A"/>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dirty="0"/>
              <a:t>Fare clic per modificare gli stili del testo dello schema</a:t>
            </a:r>
          </a:p>
        </p:txBody>
      </p:sp>
      <p:sp>
        <p:nvSpPr>
          <p:cNvPr id="3" name="CasellaDiTesto 2">
            <a:extLst>
              <a:ext uri="{FF2B5EF4-FFF2-40B4-BE49-F238E27FC236}">
                <a16:creationId xmlns:a16="http://schemas.microsoft.com/office/drawing/2014/main" id="{66DAFF4A-A984-118B-79FF-EB10D6939F3A}"/>
              </a:ext>
            </a:extLst>
          </p:cNvPr>
          <p:cNvSpPr txBox="1"/>
          <p:nvPr userDrawn="1"/>
        </p:nvSpPr>
        <p:spPr>
          <a:xfrm>
            <a:off x="1448790" y="6531429"/>
            <a:ext cx="184731" cy="276999"/>
          </a:xfrm>
          <a:prstGeom prst="rect">
            <a:avLst/>
          </a:prstGeom>
          <a:noFill/>
        </p:spPr>
        <p:txBody>
          <a:bodyPr wrap="none" rtlCol="0">
            <a:spAutoFit/>
          </a:bodyPr>
          <a:lstStyle/>
          <a:p>
            <a:pPr algn="l"/>
            <a:endParaRPr lang="it-IT" sz="1200" dirty="0">
              <a:latin typeface="Montserrat" pitchFamily="2" charset="77"/>
            </a:endParaRPr>
          </a:p>
        </p:txBody>
      </p:sp>
    </p:spTree>
    <p:extLst>
      <p:ext uri="{BB962C8B-B14F-4D97-AF65-F5344CB8AC3E}">
        <p14:creationId xmlns:p14="http://schemas.microsoft.com/office/powerpoint/2010/main" val="419224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303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ntestazione sezion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39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82915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B7A7A24-BACF-7779-3310-8384FAE1E620}"/>
              </a:ext>
            </a:extLst>
          </p:cNvPr>
          <p:cNvSpPr txBox="1"/>
          <p:nvPr userDrawn="1"/>
        </p:nvSpPr>
        <p:spPr>
          <a:xfrm>
            <a:off x="11107708" y="6342504"/>
            <a:ext cx="693701" cy="307777"/>
          </a:xfrm>
          <a:prstGeom prst="rect">
            <a:avLst/>
          </a:prstGeom>
          <a:noFill/>
        </p:spPr>
        <p:txBody>
          <a:bodyPr wrap="square" rtlCol="0">
            <a:spAutoFit/>
          </a:bodyPr>
          <a:lstStyle/>
          <a:p>
            <a:pPr algn="ctr"/>
            <a:fld id="{CBAF33AE-882A-6247-9FFC-06EB04FAA1E8}" type="slidenum">
              <a:rPr lang="it-IT" sz="1400" b="0" i="0" smtClean="0">
                <a:solidFill>
                  <a:srgbClr val="5E777A"/>
                </a:solidFill>
                <a:latin typeface="Arial" panose="020B0604020202020204" pitchFamily="34" charset="0"/>
                <a:cs typeface="Arial" panose="020B0604020202020204" pitchFamily="34" charset="0"/>
              </a:rPr>
              <a:pPr algn="ctr"/>
              <a:t>‹#›</a:t>
            </a:fld>
            <a:endParaRPr lang="it-IT" sz="1400" b="0" i="0" dirty="0">
              <a:solidFill>
                <a:srgbClr val="5E777A"/>
              </a:solidFill>
              <a:latin typeface="Arial" panose="020B060402020202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DB6E6CF0-7475-453C-64DE-5869A7D60BE5}"/>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10967829" y="316611"/>
            <a:ext cx="945747" cy="956617"/>
          </a:xfrm>
          <a:prstGeom prst="rect">
            <a:avLst/>
          </a:prstGeom>
        </p:spPr>
      </p:pic>
    </p:spTree>
    <p:extLst>
      <p:ext uri="{BB962C8B-B14F-4D97-AF65-F5344CB8AC3E}">
        <p14:creationId xmlns:p14="http://schemas.microsoft.com/office/powerpoint/2010/main" val="36215536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0"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hemeOverride" Target="../theme/themeOverride1.xml"/><Relationship Id="rId5"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6D8EE3D1-33C4-F66F-9BBA-7382915B93CF}"/>
              </a:ext>
            </a:extLst>
          </p:cNvPr>
          <p:cNvPicPr>
            <a:picLocks noChangeAspect="1"/>
          </p:cNvPicPr>
          <p:nvPr/>
        </p:nvPicPr>
        <p:blipFill>
          <a:blip r:embed="rId5"/>
          <a:srcRect/>
          <a:stretch/>
        </p:blipFill>
        <p:spPr>
          <a:xfrm>
            <a:off x="1" y="11146"/>
            <a:ext cx="12191999" cy="6846854"/>
          </a:xfrm>
          <a:prstGeom prst="rect">
            <a:avLst/>
          </a:prstGeom>
        </p:spPr>
      </p:pic>
      <p:sp>
        <p:nvSpPr>
          <p:cNvPr id="4" name="CasellaDiTesto 3">
            <a:extLst>
              <a:ext uri="{FF2B5EF4-FFF2-40B4-BE49-F238E27FC236}">
                <a16:creationId xmlns:a16="http://schemas.microsoft.com/office/drawing/2014/main" id="{0B0F6C68-374E-CD45-75C6-A598D4F129F5}"/>
              </a:ext>
            </a:extLst>
          </p:cNvPr>
          <p:cNvSpPr txBox="1"/>
          <p:nvPr/>
        </p:nvSpPr>
        <p:spPr>
          <a:xfrm>
            <a:off x="4419600" y="4869382"/>
            <a:ext cx="7405394" cy="1610697"/>
          </a:xfrm>
          <a:prstGeom prst="rect">
            <a:avLst/>
          </a:prstGeom>
          <a:noFill/>
        </p:spPr>
        <p:txBody>
          <a:bodyPr wrap="square" rtlCol="0">
            <a:spAutoFit/>
          </a:bodyPr>
          <a:lstStyle/>
          <a:p>
            <a:pPr algn="r">
              <a:lnSpc>
                <a:spcPct val="150000"/>
              </a:lnSpc>
            </a:pPr>
            <a:r>
              <a:rPr lang="en-US" sz="3600" b="1" dirty="0">
                <a:solidFill>
                  <a:srgbClr val="FF0000"/>
                </a:solidFill>
                <a:latin typeface="Arial" panose="020B0604020202020204" pitchFamily="34" charset="0"/>
                <a:cs typeface="Arial" panose="020B0604020202020204" pitchFamily="34" charset="0"/>
              </a:rPr>
              <a:t>The citizens’ voice on the ED</a:t>
            </a:r>
          </a:p>
          <a:p>
            <a:pPr algn="r">
              <a:lnSpc>
                <a:spcPct val="150000"/>
              </a:lnSpc>
            </a:pPr>
            <a:br>
              <a:rPr lang="en-US" sz="1400" b="1" dirty="0">
                <a:solidFill>
                  <a:srgbClr val="FF6666"/>
                </a:solidFill>
              </a:rPr>
            </a:br>
            <a:r>
              <a:rPr lang="en-US" dirty="0" err="1">
                <a:solidFill>
                  <a:srgbClr val="5E7779"/>
                </a:solidFill>
                <a:latin typeface="Arial" panose="020B0604020202020204" pitchFamily="34" charset="0"/>
                <a:cs typeface="Arial" panose="020B0604020202020204" pitchFamily="34" charset="0"/>
              </a:rPr>
              <a:t>eCream</a:t>
            </a:r>
            <a:r>
              <a:rPr lang="en-US" dirty="0">
                <a:solidFill>
                  <a:srgbClr val="5E7779"/>
                </a:solidFill>
                <a:latin typeface="Arial" panose="020B0604020202020204" pitchFamily="34" charset="0"/>
                <a:cs typeface="Arial" panose="020B0604020202020204" pitchFamily="34" charset="0"/>
              </a:rPr>
              <a:t> Consortium Meeting 15-</a:t>
            </a:r>
            <a:r>
              <a:rPr lang="it-IT" dirty="0">
                <a:solidFill>
                  <a:srgbClr val="5E7779"/>
                </a:solidFill>
                <a:latin typeface="Arial" panose="020B0604020202020204" pitchFamily="34" charset="0"/>
                <a:cs typeface="Arial" panose="020B0604020202020204" pitchFamily="34" charset="0"/>
              </a:rPr>
              <a:t>16 October 2026, Kosice</a:t>
            </a:r>
          </a:p>
        </p:txBody>
      </p:sp>
      <p:sp>
        <p:nvSpPr>
          <p:cNvPr id="5" name="CasellaDiTesto 4">
            <a:extLst>
              <a:ext uri="{FF2B5EF4-FFF2-40B4-BE49-F238E27FC236}">
                <a16:creationId xmlns:a16="http://schemas.microsoft.com/office/drawing/2014/main" id="{0B0F6C68-374E-CD45-75C6-A598D4F129F5}"/>
              </a:ext>
            </a:extLst>
          </p:cNvPr>
          <p:cNvSpPr txBox="1"/>
          <p:nvPr/>
        </p:nvSpPr>
        <p:spPr>
          <a:xfrm>
            <a:off x="200608" y="5012153"/>
            <a:ext cx="5039049" cy="1523494"/>
          </a:xfrm>
          <a:prstGeom prst="rect">
            <a:avLst/>
          </a:prstGeom>
          <a:noFill/>
        </p:spPr>
        <p:txBody>
          <a:bodyPr wrap="square" rtlCol="0">
            <a:spAutoFit/>
          </a:bodyPr>
          <a:lstStyle/>
          <a:p>
            <a:pPr>
              <a:spcAft>
                <a:spcPts val="300"/>
              </a:spcAft>
            </a:pPr>
            <a:r>
              <a:rPr lang="it-IT" sz="2000" b="1" dirty="0">
                <a:solidFill>
                  <a:srgbClr val="79A7AC"/>
                </a:solidFill>
                <a:latin typeface="Arial" panose="020B0604020202020204" pitchFamily="34" charset="0"/>
                <a:cs typeface="Arial" panose="020B0604020202020204" pitchFamily="34" charset="0"/>
              </a:rPr>
              <a:t>Iveta Nagyova</a:t>
            </a:r>
            <a:br>
              <a:rPr lang="it-IT" dirty="0">
                <a:solidFill>
                  <a:srgbClr val="5E7779"/>
                </a:solidFill>
                <a:latin typeface="Arial" panose="020B0604020202020204" pitchFamily="34" charset="0"/>
                <a:cs typeface="Arial" panose="020B0604020202020204" pitchFamily="34" charset="0"/>
              </a:rPr>
            </a:br>
            <a:r>
              <a:rPr lang="it-IT" sz="1700" dirty="0">
                <a:solidFill>
                  <a:srgbClr val="5E7779"/>
                </a:solidFill>
                <a:latin typeface="Arial" panose="020B0604020202020204" pitchFamily="34" charset="0"/>
                <a:cs typeface="Arial" panose="020B0604020202020204" pitchFamily="34" charset="0"/>
              </a:rPr>
              <a:t>Department of Social and Behavioural Medicine</a:t>
            </a:r>
          </a:p>
          <a:p>
            <a:pPr>
              <a:spcAft>
                <a:spcPts val="300"/>
              </a:spcAft>
            </a:pPr>
            <a:r>
              <a:rPr lang="it-IT" sz="1700" dirty="0">
                <a:solidFill>
                  <a:srgbClr val="5E7779"/>
                </a:solidFill>
                <a:latin typeface="Arial" panose="020B0604020202020204" pitchFamily="34" charset="0"/>
                <a:cs typeface="Arial" panose="020B0604020202020204" pitchFamily="34" charset="0"/>
              </a:rPr>
              <a:t>Faculty of Medicine</a:t>
            </a:r>
            <a:br>
              <a:rPr lang="it-IT" sz="1700" dirty="0">
                <a:solidFill>
                  <a:srgbClr val="5E7779"/>
                </a:solidFill>
                <a:latin typeface="Arial" panose="020B0604020202020204" pitchFamily="34" charset="0"/>
                <a:cs typeface="Arial" panose="020B0604020202020204" pitchFamily="34" charset="0"/>
              </a:rPr>
            </a:br>
            <a:r>
              <a:rPr lang="it-IT" sz="1700" dirty="0">
                <a:solidFill>
                  <a:srgbClr val="5E7779"/>
                </a:solidFill>
                <a:latin typeface="Arial" panose="020B0604020202020204" pitchFamily="34" charset="0"/>
                <a:cs typeface="Arial" panose="020B0604020202020204" pitchFamily="34" charset="0"/>
              </a:rPr>
              <a:t>PJ Safarik University in Kosice, Slovakia</a:t>
            </a:r>
          </a:p>
          <a:p>
            <a:pPr>
              <a:spcAft>
                <a:spcPts val="300"/>
              </a:spcAft>
            </a:pPr>
            <a:r>
              <a:rPr lang="it-IT" sz="1700" dirty="0">
                <a:solidFill>
                  <a:srgbClr val="5E7779"/>
                </a:solidFill>
                <a:latin typeface="Arial" panose="020B0604020202020204" pitchFamily="34" charset="0"/>
                <a:cs typeface="Arial" panose="020B0604020202020204" pitchFamily="34" charset="0"/>
              </a:rPr>
              <a:t>iveta.nagyova@upjs.sk</a:t>
            </a:r>
          </a:p>
        </p:txBody>
      </p:sp>
    </p:spTree>
    <p:extLst>
      <p:ext uri="{BB962C8B-B14F-4D97-AF65-F5344CB8AC3E}">
        <p14:creationId xmlns:p14="http://schemas.microsoft.com/office/powerpoint/2010/main" val="29191562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D1A9F-EBA4-7918-66CB-37F56832543B}"/>
            </a:ext>
          </a:extLst>
        </p:cNvPr>
        <p:cNvGrpSpPr/>
        <p:nvPr/>
      </p:nvGrpSpPr>
      <p:grpSpPr>
        <a:xfrm>
          <a:off x="0" y="0"/>
          <a:ext cx="0" cy="0"/>
          <a:chOff x="0" y="0"/>
          <a:chExt cx="0" cy="0"/>
        </a:xfrm>
      </p:grpSpPr>
      <p:sp>
        <p:nvSpPr>
          <p:cNvPr id="10" name="Obdĺžnik 9">
            <a:extLst>
              <a:ext uri="{FF2B5EF4-FFF2-40B4-BE49-F238E27FC236}">
                <a16:creationId xmlns:a16="http://schemas.microsoft.com/office/drawing/2014/main" id="{1B17BEEB-B496-C038-98F8-7E6D5FAF7168}"/>
              </a:ext>
            </a:extLst>
          </p:cNvPr>
          <p:cNvSpPr/>
          <p:nvPr/>
        </p:nvSpPr>
        <p:spPr>
          <a:xfrm>
            <a:off x="0" y="75063"/>
            <a:ext cx="12192000" cy="15413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6" name="Obrázok 5" descr="The image illustrates an integrated system for improving emergency care through the use of AI and real-world data, enabling better quality of care assessment and decision-making in emergency departments.&#10;&#10;Obsah vygenerovaný pomocou AI môže byť nesprávny.">
            <a:extLst>
              <a:ext uri="{FF2B5EF4-FFF2-40B4-BE49-F238E27FC236}">
                <a16:creationId xmlns:a16="http://schemas.microsoft.com/office/drawing/2014/main" id="{C1E0E559-D7E9-E6E3-F459-35E734C6E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56" y="631207"/>
            <a:ext cx="11969087" cy="5367876"/>
          </a:xfrm>
          <a:prstGeom prst="rect">
            <a:avLst/>
          </a:prstGeom>
        </p:spPr>
      </p:pic>
    </p:spTree>
    <p:extLst>
      <p:ext uri="{BB962C8B-B14F-4D97-AF65-F5344CB8AC3E}">
        <p14:creationId xmlns:p14="http://schemas.microsoft.com/office/powerpoint/2010/main" val="1692966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53A6F-CE48-74DA-A250-D9E41EB8DAF1}"/>
              </a:ext>
            </a:extLst>
          </p:cNvPr>
          <p:cNvSpPr>
            <a:spLocks noGrp="1"/>
          </p:cNvSpPr>
          <p:nvPr>
            <p:ph type="title"/>
          </p:nvPr>
        </p:nvSpPr>
        <p:spPr>
          <a:xfrm>
            <a:off x="785386" y="220206"/>
            <a:ext cx="10716460" cy="837629"/>
          </a:xfrm>
        </p:spPr>
        <p:txBody>
          <a:bodyPr/>
          <a:lstStyle/>
          <a:p>
            <a:r>
              <a:rPr lang="it-IT" b="1" dirty="0"/>
              <a:t>UC2 | How to design a citizen friendly tool?</a:t>
            </a:r>
          </a:p>
        </p:txBody>
      </p:sp>
      <p:sp>
        <p:nvSpPr>
          <p:cNvPr id="5" name="Segnaposto contenuto 2">
            <a:extLst>
              <a:ext uri="{FF2B5EF4-FFF2-40B4-BE49-F238E27FC236}">
                <a16:creationId xmlns:a16="http://schemas.microsoft.com/office/drawing/2014/main" id="{27FA4F8A-458E-D746-0D84-456A3A33C5B8}"/>
              </a:ext>
            </a:extLst>
          </p:cNvPr>
          <p:cNvSpPr txBox="1">
            <a:spLocks/>
          </p:cNvSpPr>
          <p:nvPr/>
        </p:nvSpPr>
        <p:spPr>
          <a:xfrm>
            <a:off x="689212" y="1166284"/>
            <a:ext cx="10666342" cy="38064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5E7779"/>
                </a:solidFill>
                <a:cs typeface="Arial" panose="020B0604020202020204" pitchFamily="34" charset="0"/>
              </a:rPr>
              <a:t> Find tools already available</a:t>
            </a:r>
          </a:p>
          <a:p>
            <a:pPr lvl="1"/>
            <a:r>
              <a:rPr lang="en-US" dirty="0">
                <a:solidFill>
                  <a:srgbClr val="5E7779"/>
                </a:solidFill>
                <a:cs typeface="Arial" panose="020B0604020202020204" pitchFamily="34" charset="0"/>
              </a:rPr>
              <a:t>Literature review </a:t>
            </a:r>
          </a:p>
          <a:p>
            <a:pPr lvl="1"/>
            <a:r>
              <a:rPr lang="en-US" dirty="0">
                <a:solidFill>
                  <a:srgbClr val="5E7779"/>
                </a:solidFill>
                <a:cs typeface="Arial" panose="020B0604020202020204" pitchFamily="34" charset="0"/>
              </a:rPr>
              <a:t>Online survey</a:t>
            </a:r>
          </a:p>
          <a:p>
            <a:pPr marL="457200" lvl="1" indent="0">
              <a:buNone/>
            </a:pPr>
            <a:endParaRPr lang="en-US" sz="1100" b="1" dirty="0">
              <a:solidFill>
                <a:srgbClr val="5E7779"/>
              </a:solidFill>
              <a:cs typeface="Arial" panose="020B0604020202020204" pitchFamily="34" charset="0"/>
            </a:endParaRPr>
          </a:p>
          <a:p>
            <a:pPr marL="0" lvl="1" indent="0">
              <a:buNone/>
            </a:pPr>
            <a:r>
              <a:rPr lang="en-US" sz="2800" b="1" dirty="0">
                <a:solidFill>
                  <a:srgbClr val="5E7779"/>
                </a:solidFill>
                <a:cs typeface="Arial" panose="020B0604020202020204" pitchFamily="34" charset="0"/>
              </a:rPr>
              <a:t> Know citizens’ information needs, perspectives and experience</a:t>
            </a:r>
          </a:p>
          <a:p>
            <a:pPr marL="800100" lvl="2" indent="-342900"/>
            <a:r>
              <a:rPr lang="en-US" sz="2400" dirty="0">
                <a:solidFill>
                  <a:srgbClr val="5E7779"/>
                </a:solidFill>
                <a:cs typeface="Arial" panose="020B0604020202020204" pitchFamily="34" charset="0"/>
              </a:rPr>
              <a:t>Literature review</a:t>
            </a:r>
          </a:p>
          <a:p>
            <a:pPr marL="800100" lvl="2" indent="-342900"/>
            <a:r>
              <a:rPr lang="en-US" sz="2400" dirty="0">
                <a:solidFill>
                  <a:srgbClr val="5E7779"/>
                </a:solidFill>
                <a:cs typeface="Arial" panose="020B0604020202020204" pitchFamily="34" charset="0"/>
              </a:rPr>
              <a:t>Focus groups</a:t>
            </a:r>
          </a:p>
          <a:p>
            <a:pPr marL="87313" lvl="2" indent="0">
              <a:buNone/>
            </a:pPr>
            <a:endParaRPr lang="en-US" sz="1050" b="1" dirty="0">
              <a:solidFill>
                <a:srgbClr val="5E7779"/>
              </a:solidFill>
              <a:cs typeface="Arial" panose="020B0604020202020204" pitchFamily="34" charset="0"/>
            </a:endParaRPr>
          </a:p>
          <a:p>
            <a:pPr marL="87313" lvl="2" indent="0">
              <a:buNone/>
            </a:pPr>
            <a:r>
              <a:rPr lang="en-US" sz="2800" b="1" dirty="0">
                <a:solidFill>
                  <a:srgbClr val="5E7779"/>
                </a:solidFill>
                <a:cs typeface="Arial" panose="020B0604020202020204" pitchFamily="34" charset="0"/>
              </a:rPr>
              <a:t>Ask citizens’ opinions on the prototype</a:t>
            </a:r>
          </a:p>
          <a:p>
            <a:pPr marL="809625" lvl="2" indent="-361950">
              <a:buFont typeface="Arial" panose="020B0604020202020204" pitchFamily="34" charset="0"/>
              <a:buChar char="•"/>
            </a:pPr>
            <a:r>
              <a:rPr lang="en-US" sz="2400" dirty="0">
                <a:solidFill>
                  <a:srgbClr val="5E7779"/>
                </a:solidFill>
                <a:cs typeface="Arial" panose="020B0604020202020204" pitchFamily="34" charset="0"/>
              </a:rPr>
              <a:t>Semi-structured interviews </a:t>
            </a:r>
          </a:p>
          <a:p>
            <a:pPr marL="0" lvl="2" indent="0">
              <a:buNone/>
              <a:tabLst>
                <a:tab pos="87313" algn="l"/>
              </a:tabLst>
            </a:pPr>
            <a:endParaRPr lang="en-US" sz="2400" b="1" dirty="0">
              <a:solidFill>
                <a:srgbClr val="5E7779"/>
              </a:solidFill>
              <a:cs typeface="Arial" panose="020B0604020202020204" pitchFamily="34" charset="0"/>
            </a:endParaRPr>
          </a:p>
          <a:p>
            <a:pPr marL="0" lvl="2" indent="0">
              <a:buNone/>
              <a:tabLst>
                <a:tab pos="87313" algn="l"/>
              </a:tabLst>
            </a:pPr>
            <a:r>
              <a:rPr lang="en-US" sz="2800" b="1" dirty="0">
                <a:solidFill>
                  <a:srgbClr val="5E7779"/>
                </a:solidFill>
                <a:cs typeface="Arial" panose="020B0604020202020204" pitchFamily="34" charset="0"/>
              </a:rPr>
              <a:t> Involve health professionals and citizens in developing the prototype</a:t>
            </a:r>
          </a:p>
          <a:p>
            <a:pPr marL="904875" lvl="4" indent="-368300">
              <a:tabLst>
                <a:tab pos="87313" algn="l"/>
              </a:tabLst>
            </a:pPr>
            <a:r>
              <a:rPr lang="en-US" sz="2400" dirty="0">
                <a:solidFill>
                  <a:srgbClr val="5E7779"/>
                </a:solidFill>
                <a:cs typeface="Arial" panose="020B0604020202020204" pitchFamily="34" charset="0"/>
              </a:rPr>
              <a:t>Multidisciplinary working group</a:t>
            </a:r>
            <a:endParaRPr lang="it-IT" sz="2400" dirty="0">
              <a:solidFill>
                <a:srgbClr val="5E7779"/>
              </a:solidFill>
              <a:cs typeface="Arial" panose="020B0604020202020204" pitchFamily="34" charset="0"/>
            </a:endParaRPr>
          </a:p>
          <a:p>
            <a:pPr marL="1169988" lvl="2" indent="-255588">
              <a:buFont typeface="Arial" panose="020B0604020202020204" pitchFamily="34" charset="0"/>
              <a:buChar char="•"/>
            </a:pPr>
            <a:endParaRPr lang="en-US" sz="2400" dirty="0">
              <a:solidFill>
                <a:srgbClr val="5E7779"/>
              </a:solidFill>
              <a:cs typeface="Arial" panose="020B0604020202020204" pitchFamily="34" charset="0"/>
            </a:endParaRPr>
          </a:p>
          <a:p>
            <a:pPr marL="800100" lvl="2" indent="-342900"/>
            <a:endParaRPr lang="en-US" sz="2400" b="1" dirty="0">
              <a:solidFill>
                <a:srgbClr val="5E777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678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53A6F-CE48-74DA-A250-D9E41EB8DAF1}"/>
              </a:ext>
            </a:extLst>
          </p:cNvPr>
          <p:cNvSpPr>
            <a:spLocks noGrp="1"/>
          </p:cNvSpPr>
          <p:nvPr>
            <p:ph type="title"/>
          </p:nvPr>
        </p:nvSpPr>
        <p:spPr>
          <a:xfrm>
            <a:off x="785386" y="317579"/>
            <a:ext cx="9210262" cy="837629"/>
          </a:xfrm>
        </p:spPr>
        <p:txBody>
          <a:bodyPr/>
          <a:lstStyle/>
          <a:p>
            <a:r>
              <a:rPr lang="it-IT" sz="4400" b="1" dirty="0"/>
              <a:t>Team | UC2</a:t>
            </a:r>
          </a:p>
        </p:txBody>
      </p:sp>
      <p:sp>
        <p:nvSpPr>
          <p:cNvPr id="12" name="CasellaDiTesto 11">
            <a:extLst>
              <a:ext uri="{FF2B5EF4-FFF2-40B4-BE49-F238E27FC236}">
                <a16:creationId xmlns:a16="http://schemas.microsoft.com/office/drawing/2014/main" id="{3F6EB1BB-6B00-46B8-B618-1D226A45DAE0}"/>
              </a:ext>
            </a:extLst>
          </p:cNvPr>
          <p:cNvSpPr txBox="1"/>
          <p:nvPr/>
        </p:nvSpPr>
        <p:spPr>
          <a:xfrm>
            <a:off x="1042611" y="1385751"/>
            <a:ext cx="9950022" cy="4985980"/>
          </a:xfrm>
          <a:prstGeom prst="rect">
            <a:avLst/>
          </a:prstGeom>
          <a:noFill/>
        </p:spPr>
        <p:txBody>
          <a:bodyPr wrap="square">
            <a:spAutoFit/>
          </a:bodyPr>
          <a:lstStyle/>
          <a:p>
            <a:pPr marL="285750" indent="-285750">
              <a:buFont typeface="Wingdings" panose="05000000000000000000" pitchFamily="2" charset="2"/>
              <a:buChar char="§"/>
            </a:pPr>
            <a:r>
              <a:rPr lang="sv-SE" sz="2400" b="1" dirty="0">
                <a:solidFill>
                  <a:srgbClr val="79A7AC"/>
                </a:solidFill>
                <a:effectLst/>
                <a:latin typeface="Calibri" panose="020F0502020204030204" pitchFamily="34" charset="0"/>
              </a:rPr>
              <a:t>Cinzia Colombo Italy – IRFMN</a:t>
            </a:r>
          </a:p>
          <a:p>
            <a:pPr marL="273050"/>
            <a:r>
              <a:rPr lang="sv-SE" sz="2400" dirty="0">
                <a:solidFill>
                  <a:srgbClr val="000000"/>
                </a:solidFill>
                <a:effectLst/>
                <a:latin typeface="Calibri" panose="020F0502020204030204" pitchFamily="34" charset="0"/>
              </a:rPr>
              <a:t>	literature review, survey, focus groups, interviews</a:t>
            </a:r>
          </a:p>
          <a:p>
            <a:pPr marL="273050"/>
            <a:endParaRPr lang="sv-SE" sz="1200" dirty="0">
              <a:solidFill>
                <a:srgbClr val="000000"/>
              </a:solidFill>
              <a:effectLst/>
              <a:latin typeface="Calibri" panose="020F0502020204030204" pitchFamily="34" charset="0"/>
            </a:endParaRPr>
          </a:p>
          <a:p>
            <a:pPr marL="285750" indent="-285750">
              <a:buFont typeface="Wingdings" panose="05000000000000000000" pitchFamily="2" charset="2"/>
              <a:buChar char="§"/>
            </a:pPr>
            <a:r>
              <a:rPr lang="sv-SE" sz="2400" b="1" dirty="0">
                <a:solidFill>
                  <a:srgbClr val="79A7AC"/>
                </a:solidFill>
                <a:effectLst/>
                <a:latin typeface="Calibri" panose="020F0502020204030204" pitchFamily="34" charset="0"/>
              </a:rPr>
              <a:t>I</a:t>
            </a:r>
            <a:r>
              <a:rPr lang="sv-SE" sz="2400" b="1" dirty="0">
                <a:solidFill>
                  <a:srgbClr val="79A7AC"/>
                </a:solidFill>
                <a:latin typeface="Calibri" panose="020F0502020204030204" pitchFamily="34" charset="0"/>
              </a:rPr>
              <a:t>veta Nagyova </a:t>
            </a:r>
            <a:r>
              <a:rPr lang="en-US" sz="2400" b="1" dirty="0">
                <a:solidFill>
                  <a:srgbClr val="79A7AC"/>
                </a:solidFill>
                <a:latin typeface="Calibri" panose="020F0502020204030204" pitchFamily="34" charset="0"/>
              </a:rPr>
              <a:t>Slovakia – UPJS Kosice</a:t>
            </a:r>
          </a:p>
          <a:p>
            <a:r>
              <a:rPr lang="sv-SE" sz="2400" dirty="0">
                <a:solidFill>
                  <a:srgbClr val="000000"/>
                </a:solidFill>
                <a:effectLst/>
                <a:latin typeface="Calibri" panose="020F0502020204030204" pitchFamily="34" charset="0"/>
              </a:rPr>
              <a:t>	literature review, survey, focus groups, interviews</a:t>
            </a:r>
          </a:p>
          <a:p>
            <a:endParaRPr lang="sv-SE" sz="1200" dirty="0">
              <a:solidFill>
                <a:srgbClr val="000000"/>
              </a:solidFill>
              <a:effectLst/>
              <a:latin typeface="Calibri" panose="020F0502020204030204" pitchFamily="34" charset="0"/>
            </a:endParaRPr>
          </a:p>
          <a:p>
            <a:pPr marL="285750" indent="-285750">
              <a:buFont typeface="Wingdings" panose="05000000000000000000" pitchFamily="2" charset="2"/>
              <a:buChar char="§"/>
            </a:pPr>
            <a:r>
              <a:rPr lang="sv-SE" sz="2400" b="1" dirty="0">
                <a:solidFill>
                  <a:srgbClr val="79A7AC"/>
                </a:solidFill>
                <a:latin typeface="Calibri" panose="020F0502020204030204" pitchFamily="34" charset="0"/>
              </a:rPr>
              <a:t>Justyna Danel </a:t>
            </a:r>
            <a:r>
              <a:rPr lang="it-IT" sz="2400" b="1" dirty="0">
                <a:solidFill>
                  <a:srgbClr val="79A7AC"/>
                </a:solidFill>
                <a:latin typeface="Calibri" panose="020F0502020204030204" pitchFamily="34" charset="0"/>
              </a:rPr>
              <a:t>Poland </a:t>
            </a:r>
            <a:r>
              <a:rPr lang="en-US" sz="2400" b="1" dirty="0">
                <a:solidFill>
                  <a:srgbClr val="79A7AC"/>
                </a:solidFill>
                <a:latin typeface="Calibri" panose="020F0502020204030204" pitchFamily="34" charset="0"/>
              </a:rPr>
              <a:t>–</a:t>
            </a:r>
            <a:r>
              <a:rPr lang="it-IT" sz="2400" b="1" dirty="0">
                <a:solidFill>
                  <a:srgbClr val="79A7AC"/>
                </a:solidFill>
                <a:latin typeface="Calibri" panose="020F0502020204030204" pitchFamily="34" charset="0"/>
              </a:rPr>
              <a:t> UJCM</a:t>
            </a:r>
          </a:p>
          <a:p>
            <a:pPr lvl="2"/>
            <a:r>
              <a:rPr lang="sv-SE" sz="2400" dirty="0">
                <a:solidFill>
                  <a:srgbClr val="000000"/>
                </a:solidFill>
                <a:effectLst/>
                <a:latin typeface="Calibri" panose="020F0502020204030204" pitchFamily="34" charset="0"/>
              </a:rPr>
              <a:t>literature review, survey, focus groups, interviews</a:t>
            </a:r>
          </a:p>
          <a:p>
            <a:pPr lvl="2"/>
            <a:endParaRPr lang="sv-SE" sz="1200" dirty="0">
              <a:solidFill>
                <a:srgbClr val="000000"/>
              </a:solidFill>
              <a:effectLst/>
              <a:latin typeface="Calibri" panose="020F0502020204030204" pitchFamily="34" charset="0"/>
            </a:endParaRPr>
          </a:p>
          <a:p>
            <a:pPr marL="285750" indent="-285750">
              <a:buFont typeface="Wingdings" panose="05000000000000000000" pitchFamily="2" charset="2"/>
              <a:buChar char="§"/>
            </a:pPr>
            <a:r>
              <a:rPr lang="it-IT" sz="2400" b="1" dirty="0">
                <a:solidFill>
                  <a:srgbClr val="79A7AC"/>
                </a:solidFill>
                <a:latin typeface="Calibri" panose="020F0502020204030204" pitchFamily="34" charset="0"/>
              </a:rPr>
              <a:t>Philip </a:t>
            </a:r>
            <a:r>
              <a:rPr lang="it-IT" sz="2400" b="1" dirty="0" err="1">
                <a:solidFill>
                  <a:srgbClr val="79A7AC"/>
                </a:solidFill>
                <a:latin typeface="Calibri" panose="020F0502020204030204" pitchFamily="34" charset="0"/>
              </a:rPr>
              <a:t>Goldenberg</a:t>
            </a:r>
            <a:r>
              <a:rPr lang="it-IT" sz="2400" b="1" dirty="0">
                <a:solidFill>
                  <a:srgbClr val="79A7AC"/>
                </a:solidFill>
                <a:latin typeface="Calibri" panose="020F0502020204030204" pitchFamily="34" charset="0"/>
              </a:rPr>
              <a:t> </a:t>
            </a:r>
            <a:r>
              <a:rPr lang="en-US" sz="2400" b="1" dirty="0">
                <a:solidFill>
                  <a:srgbClr val="79A7AC"/>
                </a:solidFill>
                <a:latin typeface="Calibri" panose="020F0502020204030204" pitchFamily="34" charset="0"/>
              </a:rPr>
              <a:t>UK – Ashford &amp; St Peter's NHS Trust </a:t>
            </a:r>
          </a:p>
          <a:p>
            <a:pPr lvl="2"/>
            <a:r>
              <a:rPr lang="en-US" sz="2400" dirty="0">
                <a:solidFill>
                  <a:srgbClr val="000000"/>
                </a:solidFill>
                <a:latin typeface="Calibri" panose="020F0502020204030204" pitchFamily="34" charset="0"/>
              </a:rPr>
              <a:t>survey</a:t>
            </a:r>
          </a:p>
          <a:p>
            <a:pPr lvl="2"/>
            <a:endParaRPr lang="en-US" sz="1200" dirty="0">
              <a:solidFill>
                <a:srgbClr val="000000"/>
              </a:solidFill>
              <a:latin typeface="Calibri" panose="020F0502020204030204" pitchFamily="34" charset="0"/>
            </a:endParaRPr>
          </a:p>
          <a:p>
            <a:pPr marL="285750" indent="-285750">
              <a:buFont typeface="Wingdings" panose="05000000000000000000" pitchFamily="2" charset="2"/>
              <a:buChar char="§"/>
            </a:pPr>
            <a:r>
              <a:rPr lang="it-IT" sz="2400" b="1" dirty="0">
                <a:solidFill>
                  <a:srgbClr val="79A7AC"/>
                </a:solidFill>
                <a:latin typeface="Calibri" panose="020F0502020204030204" pitchFamily="34" charset="0"/>
              </a:rPr>
              <a:t>Luka </a:t>
            </a:r>
            <a:r>
              <a:rPr lang="it-IT" sz="2400" b="1" dirty="0" err="1">
                <a:solidFill>
                  <a:srgbClr val="79A7AC"/>
                </a:solidFill>
                <a:latin typeface="Calibri" panose="020F0502020204030204" pitchFamily="34" charset="0"/>
              </a:rPr>
              <a:t>Petravić</a:t>
            </a:r>
            <a:r>
              <a:rPr lang="it-IT" sz="2400" b="1" dirty="0">
                <a:solidFill>
                  <a:srgbClr val="79A7AC"/>
                </a:solidFill>
                <a:latin typeface="Calibri" panose="020F0502020204030204" pitchFamily="34" charset="0"/>
              </a:rPr>
              <a:t> Slovenia </a:t>
            </a:r>
            <a:r>
              <a:rPr lang="en-US" sz="2400" b="1" dirty="0">
                <a:solidFill>
                  <a:srgbClr val="79A7AC"/>
                </a:solidFill>
                <a:latin typeface="Calibri" panose="020F0502020204030204" pitchFamily="34" charset="0"/>
              </a:rPr>
              <a:t>–</a:t>
            </a:r>
            <a:r>
              <a:rPr lang="it-IT" sz="2400" b="1" dirty="0">
                <a:solidFill>
                  <a:srgbClr val="79A7AC"/>
                </a:solidFill>
                <a:latin typeface="Calibri" panose="020F0502020204030204" pitchFamily="34" charset="0"/>
              </a:rPr>
              <a:t> UKC Maribor </a:t>
            </a:r>
          </a:p>
          <a:p>
            <a:pPr lvl="2"/>
            <a:r>
              <a:rPr lang="it-IT" sz="2400" dirty="0">
                <a:solidFill>
                  <a:srgbClr val="000000"/>
                </a:solidFill>
                <a:latin typeface="Calibri" panose="020F0502020204030204" pitchFamily="34" charset="0"/>
              </a:rPr>
              <a:t>literature review, interviews</a:t>
            </a:r>
          </a:p>
          <a:p>
            <a:endParaRPr lang="it-IT" dirty="0"/>
          </a:p>
        </p:txBody>
      </p:sp>
    </p:spTree>
    <p:extLst>
      <p:ext uri="{BB962C8B-B14F-4D97-AF65-F5344CB8AC3E}">
        <p14:creationId xmlns:p14="http://schemas.microsoft.com/office/powerpoint/2010/main" val="779314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53A6F-CE48-74DA-A250-D9E41EB8DAF1}"/>
              </a:ext>
            </a:extLst>
          </p:cNvPr>
          <p:cNvSpPr>
            <a:spLocks noGrp="1"/>
          </p:cNvSpPr>
          <p:nvPr>
            <p:ph type="title"/>
          </p:nvPr>
        </p:nvSpPr>
        <p:spPr>
          <a:xfrm>
            <a:off x="785386" y="317579"/>
            <a:ext cx="9210262" cy="837629"/>
          </a:xfrm>
        </p:spPr>
        <p:txBody>
          <a:bodyPr/>
          <a:lstStyle/>
          <a:p>
            <a:r>
              <a:rPr lang="it-IT" sz="4400" b="1" dirty="0"/>
              <a:t>Team UPJS | UC2</a:t>
            </a:r>
          </a:p>
        </p:txBody>
      </p:sp>
      <p:sp>
        <p:nvSpPr>
          <p:cNvPr id="12" name="CasellaDiTesto 11">
            <a:extLst>
              <a:ext uri="{FF2B5EF4-FFF2-40B4-BE49-F238E27FC236}">
                <a16:creationId xmlns:a16="http://schemas.microsoft.com/office/drawing/2014/main" id="{3F6EB1BB-6B00-46B8-B618-1D226A45DAE0}"/>
              </a:ext>
            </a:extLst>
          </p:cNvPr>
          <p:cNvSpPr txBox="1"/>
          <p:nvPr/>
        </p:nvSpPr>
        <p:spPr>
          <a:xfrm>
            <a:off x="861908" y="1358536"/>
            <a:ext cx="7163852" cy="4667945"/>
          </a:xfrm>
          <a:prstGeom prst="rect">
            <a:avLst/>
          </a:prstGeom>
          <a:noFill/>
        </p:spPr>
        <p:txBody>
          <a:bodyPr wrap="square">
            <a:spAutoFit/>
          </a:bodyPr>
          <a:lstStyle/>
          <a:p>
            <a:pPr marL="285750" indent="-285750">
              <a:spcBef>
                <a:spcPts val="800"/>
              </a:spcBef>
              <a:buFont typeface="Wingdings" panose="05000000000000000000" pitchFamily="2" charset="2"/>
              <a:buChar char="§"/>
            </a:pPr>
            <a:r>
              <a:rPr lang="sv-SE" sz="2400" b="1" dirty="0">
                <a:solidFill>
                  <a:srgbClr val="5E7779"/>
                </a:solidFill>
                <a:latin typeface="Calibri" panose="020F0502020204030204" pitchFamily="34" charset="0"/>
              </a:rPr>
              <a:t>Literature review, survey, focus groups, interviews</a:t>
            </a:r>
          </a:p>
          <a:p>
            <a:pPr lvl="1">
              <a:spcBef>
                <a:spcPts val="800"/>
              </a:spcBef>
            </a:pPr>
            <a:r>
              <a:rPr lang="sv-SE" sz="2400" dirty="0">
                <a:solidFill>
                  <a:srgbClr val="000000"/>
                </a:solidFill>
                <a:latin typeface="Calibri" panose="020F0502020204030204" pitchFamily="34" charset="0"/>
              </a:rPr>
              <a:t>	</a:t>
            </a:r>
            <a:r>
              <a:rPr lang="sv-SE" sz="2400" dirty="0">
                <a:solidFill>
                  <a:srgbClr val="9CABAD"/>
                </a:solidFill>
                <a:latin typeface="Calibri" panose="020F0502020204030204" pitchFamily="34" charset="0"/>
              </a:rPr>
              <a:t>Iveta Nagyova</a:t>
            </a:r>
            <a:br>
              <a:rPr lang="sv-SE" sz="2400" dirty="0">
                <a:solidFill>
                  <a:srgbClr val="9CABAD"/>
                </a:solidFill>
                <a:latin typeface="Calibri" panose="020F0502020204030204" pitchFamily="34" charset="0"/>
              </a:rPr>
            </a:br>
            <a:r>
              <a:rPr lang="sv-SE" sz="2400" dirty="0">
                <a:solidFill>
                  <a:srgbClr val="9CABAD"/>
                </a:solidFill>
                <a:latin typeface="Calibri" panose="020F0502020204030204" pitchFamily="34" charset="0"/>
              </a:rPr>
              <a:t>       Zuzana Katreniakova</a:t>
            </a:r>
          </a:p>
          <a:p>
            <a:pPr lvl="1">
              <a:spcBef>
                <a:spcPts val="800"/>
              </a:spcBef>
            </a:pPr>
            <a:endParaRPr lang="sv-SE" sz="2400" dirty="0">
              <a:solidFill>
                <a:srgbClr val="000000"/>
              </a:solidFill>
              <a:latin typeface="Calibri" panose="020F0502020204030204" pitchFamily="34" charset="0"/>
            </a:endParaRPr>
          </a:p>
          <a:p>
            <a:pPr marL="285750" indent="-285750">
              <a:spcBef>
                <a:spcPts val="800"/>
              </a:spcBef>
              <a:buFont typeface="Wingdings" panose="05000000000000000000" pitchFamily="2" charset="2"/>
              <a:buChar char="§"/>
            </a:pPr>
            <a:r>
              <a:rPr lang="sv-SE" sz="2400" b="1" dirty="0">
                <a:solidFill>
                  <a:srgbClr val="5E7779"/>
                </a:solidFill>
                <a:latin typeface="Calibri" panose="020F0502020204030204" pitchFamily="34" charset="0"/>
              </a:rPr>
              <a:t>Literature review, survey</a:t>
            </a:r>
          </a:p>
          <a:p>
            <a:pPr>
              <a:spcBef>
                <a:spcPts val="800"/>
              </a:spcBef>
            </a:pPr>
            <a:r>
              <a:rPr lang="sv-SE" sz="2400" dirty="0">
                <a:solidFill>
                  <a:srgbClr val="79A7AC"/>
                </a:solidFill>
                <a:latin typeface="Calibri" panose="020F0502020204030204" pitchFamily="34" charset="0"/>
              </a:rPr>
              <a:t>     	</a:t>
            </a:r>
            <a:r>
              <a:rPr lang="sv-SE" sz="2400" dirty="0">
                <a:solidFill>
                  <a:srgbClr val="9CABAD"/>
                </a:solidFill>
                <a:latin typeface="Calibri" panose="020F0502020204030204" pitchFamily="34" charset="0"/>
              </a:rPr>
              <a:t>Vladimira Timkova</a:t>
            </a:r>
            <a:br>
              <a:rPr lang="sv-SE" sz="2400" dirty="0">
                <a:solidFill>
                  <a:srgbClr val="9CABAD"/>
                </a:solidFill>
                <a:latin typeface="Calibri" panose="020F0502020204030204" pitchFamily="34" charset="0"/>
              </a:rPr>
            </a:br>
            <a:r>
              <a:rPr lang="sv-SE" sz="2400" dirty="0">
                <a:solidFill>
                  <a:srgbClr val="9CABAD"/>
                </a:solidFill>
                <a:latin typeface="Calibri" panose="020F0502020204030204" pitchFamily="34" charset="0"/>
              </a:rPr>
              <a:t>              Pavol Mikula</a:t>
            </a:r>
          </a:p>
          <a:p>
            <a:pPr>
              <a:spcBef>
                <a:spcPts val="800"/>
              </a:spcBef>
            </a:pPr>
            <a:endParaRPr lang="sv-SE" sz="2400" dirty="0">
              <a:solidFill>
                <a:srgbClr val="000000"/>
              </a:solidFill>
              <a:latin typeface="Calibri" panose="020F0502020204030204" pitchFamily="34" charset="0"/>
            </a:endParaRPr>
          </a:p>
          <a:p>
            <a:pPr marL="285750" indent="-285750">
              <a:buFont typeface="Wingdings" panose="05000000000000000000" pitchFamily="2" charset="2"/>
              <a:buChar char="§"/>
            </a:pPr>
            <a:r>
              <a:rPr lang="sv-SE" sz="2400" b="1" dirty="0">
                <a:solidFill>
                  <a:srgbClr val="5E7779"/>
                </a:solidFill>
                <a:latin typeface="Calibri" panose="020F0502020204030204" pitchFamily="34" charset="0"/>
              </a:rPr>
              <a:t>Focus groups, interviews</a:t>
            </a:r>
          </a:p>
          <a:p>
            <a:pPr lvl="1"/>
            <a:r>
              <a:rPr lang="sv-SE" sz="2400" dirty="0">
                <a:solidFill>
                  <a:srgbClr val="000000"/>
                </a:solidFill>
                <a:latin typeface="Calibri" panose="020F0502020204030204" pitchFamily="34" charset="0"/>
              </a:rPr>
              <a:t>	</a:t>
            </a:r>
            <a:r>
              <a:rPr lang="sv-SE" sz="2400" dirty="0">
                <a:solidFill>
                  <a:srgbClr val="9CABAD"/>
                </a:solidFill>
                <a:latin typeface="Calibri" panose="020F0502020204030204" pitchFamily="34" charset="0"/>
              </a:rPr>
              <a:t>Marta Nemcikova</a:t>
            </a:r>
            <a:br>
              <a:rPr lang="sv-SE" sz="2400" dirty="0">
                <a:solidFill>
                  <a:srgbClr val="9CABAD"/>
                </a:solidFill>
                <a:latin typeface="Calibri" panose="020F0502020204030204" pitchFamily="34" charset="0"/>
              </a:rPr>
            </a:br>
            <a:r>
              <a:rPr lang="sv-SE" sz="2400" dirty="0">
                <a:solidFill>
                  <a:srgbClr val="9CABAD"/>
                </a:solidFill>
                <a:latin typeface="Calibri" panose="020F0502020204030204" pitchFamily="34" charset="0"/>
              </a:rPr>
              <a:t>       Alexandra Husivargova Theofanidis</a:t>
            </a:r>
          </a:p>
        </p:txBody>
      </p:sp>
      <p:pic>
        <p:nvPicPr>
          <p:cNvPr id="5" name="Obrázok 4" descr="The image depicts a charming, detailed illustration of a European cityscape with a prominent, ornate cathedral and surrounding buildings, featuring a clear sky and a few people walking around.">
            <a:extLst>
              <a:ext uri="{FF2B5EF4-FFF2-40B4-BE49-F238E27FC236}">
                <a16:creationId xmlns:a16="http://schemas.microsoft.com/office/drawing/2014/main" id="{053DD787-5EA2-4F42-C3B4-A1B61E41771C}"/>
              </a:ext>
            </a:extLst>
          </p:cNvPr>
          <p:cNvPicPr>
            <a:picLocks noChangeAspect="1"/>
          </p:cNvPicPr>
          <p:nvPr/>
        </p:nvPicPr>
        <p:blipFill>
          <a:blip r:embed="rId3"/>
          <a:stretch>
            <a:fillRect/>
          </a:stretch>
        </p:blipFill>
        <p:spPr>
          <a:xfrm>
            <a:off x="5554606" y="2191436"/>
            <a:ext cx="6096000" cy="3171962"/>
          </a:xfrm>
          <a:prstGeom prst="rect">
            <a:avLst/>
          </a:prstGeom>
        </p:spPr>
      </p:pic>
    </p:spTree>
    <p:extLst>
      <p:ext uri="{BB962C8B-B14F-4D97-AF65-F5344CB8AC3E}">
        <p14:creationId xmlns:p14="http://schemas.microsoft.com/office/powerpoint/2010/main" val="3291718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a:extLst>
              <a:ext uri="{FF2B5EF4-FFF2-40B4-BE49-F238E27FC236}">
                <a16:creationId xmlns:a16="http://schemas.microsoft.com/office/drawing/2014/main" id="{27FA4F8A-458E-D746-0D84-456A3A33C5B8}"/>
              </a:ext>
            </a:extLst>
          </p:cNvPr>
          <p:cNvSpPr txBox="1">
            <a:spLocks/>
          </p:cNvSpPr>
          <p:nvPr/>
        </p:nvSpPr>
        <p:spPr>
          <a:xfrm>
            <a:off x="836446" y="1275466"/>
            <a:ext cx="10519108" cy="38064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5E7779"/>
                </a:solidFill>
                <a:cs typeface="Arial" panose="020B0604020202020204" pitchFamily="34" charset="0"/>
              </a:rPr>
              <a:t>Find tools already available</a:t>
            </a:r>
          </a:p>
          <a:p>
            <a:pPr lvl="1"/>
            <a:r>
              <a:rPr lang="en-US" dirty="0">
                <a:solidFill>
                  <a:srgbClr val="5E7779"/>
                </a:solidFill>
                <a:cs typeface="Arial" panose="020B0604020202020204" pitchFamily="34" charset="0"/>
              </a:rPr>
              <a:t>  Literature review </a:t>
            </a:r>
          </a:p>
          <a:p>
            <a:pPr marL="800100" lvl="2" indent="-342900"/>
            <a:r>
              <a:rPr lang="en-US" sz="2400" dirty="0">
                <a:solidFill>
                  <a:srgbClr val="5E7779"/>
                </a:solidFill>
                <a:cs typeface="Arial" panose="020B0604020202020204" pitchFamily="34" charset="0"/>
              </a:rPr>
              <a:t>Online survey</a:t>
            </a:r>
          </a:p>
          <a:p>
            <a:pPr marL="457200" lvl="1" indent="0">
              <a:buNone/>
            </a:pPr>
            <a:endParaRPr lang="en-US" sz="1100" b="1" dirty="0">
              <a:solidFill>
                <a:srgbClr val="5E7779"/>
              </a:solidFill>
              <a:cs typeface="Arial" panose="020B0604020202020204" pitchFamily="34" charset="0"/>
            </a:endParaRPr>
          </a:p>
          <a:p>
            <a:pPr marL="0" lvl="1" indent="0">
              <a:buNone/>
            </a:pPr>
            <a:r>
              <a:rPr lang="en-US" sz="2800" b="1" dirty="0">
                <a:solidFill>
                  <a:srgbClr val="5E7779"/>
                </a:solidFill>
                <a:cs typeface="Arial" panose="020B0604020202020204" pitchFamily="34" charset="0"/>
              </a:rPr>
              <a:t>Know citizens’ information needs, perspectives and experience</a:t>
            </a:r>
          </a:p>
          <a:p>
            <a:pPr marL="800100" lvl="2" indent="-342900"/>
            <a:r>
              <a:rPr lang="en-US" sz="2400" dirty="0">
                <a:solidFill>
                  <a:srgbClr val="5E7779"/>
                </a:solidFill>
                <a:cs typeface="Arial" panose="020B0604020202020204" pitchFamily="34" charset="0"/>
              </a:rPr>
              <a:t>Literature review</a:t>
            </a:r>
          </a:p>
          <a:p>
            <a:pPr marL="800100" lvl="2" indent="-342900"/>
            <a:r>
              <a:rPr lang="en-US" sz="2400" dirty="0">
                <a:solidFill>
                  <a:srgbClr val="5E7779"/>
                </a:solidFill>
                <a:cs typeface="Arial" panose="020B0604020202020204" pitchFamily="34" charset="0"/>
              </a:rPr>
              <a:t>Focus groups</a:t>
            </a:r>
          </a:p>
          <a:p>
            <a:pPr marL="800100" lvl="2" indent="-342900"/>
            <a:endParaRPr lang="en-US" sz="1050" b="1" dirty="0">
              <a:solidFill>
                <a:srgbClr val="5E7779"/>
              </a:solidFill>
              <a:cs typeface="Arial" panose="020B0604020202020204" pitchFamily="34" charset="0"/>
            </a:endParaRPr>
          </a:p>
          <a:p>
            <a:pPr marL="87313" lvl="2" indent="0">
              <a:buNone/>
            </a:pPr>
            <a:r>
              <a:rPr lang="en-US" sz="2800" b="1" dirty="0">
                <a:solidFill>
                  <a:schemeClr val="bg2">
                    <a:lumMod val="90000"/>
                  </a:schemeClr>
                </a:solidFill>
                <a:cs typeface="Arial" panose="020B0604020202020204" pitchFamily="34" charset="0"/>
              </a:rPr>
              <a:t>Ask citizens’ opinions on the prototype</a:t>
            </a:r>
          </a:p>
          <a:p>
            <a:pPr marL="809625" lvl="2" indent="-361950">
              <a:buFont typeface="Arial" panose="020B0604020202020204" pitchFamily="34" charset="0"/>
              <a:buChar char="•"/>
            </a:pPr>
            <a:r>
              <a:rPr lang="en-US" sz="2400" dirty="0">
                <a:solidFill>
                  <a:schemeClr val="bg2">
                    <a:lumMod val="90000"/>
                  </a:schemeClr>
                </a:solidFill>
                <a:cs typeface="Arial" panose="020B0604020202020204" pitchFamily="34" charset="0"/>
              </a:rPr>
              <a:t>Semi-structured interviews </a:t>
            </a:r>
          </a:p>
          <a:p>
            <a:pPr marL="0" lvl="2" indent="0">
              <a:buNone/>
              <a:tabLst>
                <a:tab pos="87313" algn="l"/>
              </a:tabLst>
            </a:pPr>
            <a:endParaRPr lang="en-US" sz="2400" b="1" dirty="0">
              <a:solidFill>
                <a:srgbClr val="5E7779"/>
              </a:solidFill>
              <a:cs typeface="Arial" panose="020B0604020202020204" pitchFamily="34" charset="0"/>
            </a:endParaRPr>
          </a:p>
          <a:p>
            <a:pPr marL="0" lvl="2" indent="0">
              <a:buNone/>
              <a:tabLst>
                <a:tab pos="87313" algn="l"/>
              </a:tabLst>
            </a:pPr>
            <a:r>
              <a:rPr lang="en-US" sz="2800" b="1" dirty="0">
                <a:solidFill>
                  <a:schemeClr val="bg2">
                    <a:lumMod val="90000"/>
                  </a:schemeClr>
                </a:solidFill>
                <a:cs typeface="Arial" panose="020B0604020202020204" pitchFamily="34" charset="0"/>
              </a:rPr>
              <a:t>Involve health professionals and citizens in developing the prototype</a:t>
            </a:r>
          </a:p>
          <a:p>
            <a:pPr marL="904875" lvl="4" indent="-368300">
              <a:tabLst>
                <a:tab pos="87313" algn="l"/>
              </a:tabLst>
            </a:pPr>
            <a:r>
              <a:rPr lang="en-US" sz="2400" dirty="0">
                <a:solidFill>
                  <a:schemeClr val="bg2">
                    <a:lumMod val="90000"/>
                  </a:schemeClr>
                </a:solidFill>
                <a:cs typeface="Arial" panose="020B0604020202020204" pitchFamily="34" charset="0"/>
              </a:rPr>
              <a:t>Multidisciplinary working group</a:t>
            </a:r>
            <a:endParaRPr lang="it-IT" sz="2400" dirty="0">
              <a:solidFill>
                <a:schemeClr val="bg2">
                  <a:lumMod val="90000"/>
                </a:schemeClr>
              </a:solidFill>
              <a:cs typeface="Arial" panose="020B0604020202020204" pitchFamily="34" charset="0"/>
            </a:endParaRPr>
          </a:p>
          <a:p>
            <a:pPr marL="1169988" lvl="2" indent="-255588">
              <a:buFont typeface="Arial" panose="020B0604020202020204" pitchFamily="34" charset="0"/>
              <a:buChar char="•"/>
            </a:pPr>
            <a:endParaRPr lang="en-US" sz="2400" dirty="0">
              <a:solidFill>
                <a:srgbClr val="5E7779"/>
              </a:solidFill>
              <a:cs typeface="Arial" panose="020B0604020202020204" pitchFamily="34" charset="0"/>
            </a:endParaRPr>
          </a:p>
          <a:p>
            <a:pPr marL="800100" lvl="2" indent="-342900"/>
            <a:endParaRPr lang="en-US" sz="2400" b="1" dirty="0">
              <a:solidFill>
                <a:srgbClr val="5E7779"/>
              </a:solidFill>
              <a:latin typeface="Arial" panose="020B0604020202020204" pitchFamily="34" charset="0"/>
              <a:cs typeface="Arial" panose="020B0604020202020204" pitchFamily="34" charset="0"/>
            </a:endParaRPr>
          </a:p>
        </p:txBody>
      </p:sp>
      <p:sp>
        <p:nvSpPr>
          <p:cNvPr id="6" name="Titolo 1">
            <a:extLst>
              <a:ext uri="{FF2B5EF4-FFF2-40B4-BE49-F238E27FC236}">
                <a16:creationId xmlns:a16="http://schemas.microsoft.com/office/drawing/2014/main" id="{DAB9D9CC-EF96-D069-07BB-3B254609B4D2}"/>
              </a:ext>
            </a:extLst>
          </p:cNvPr>
          <p:cNvSpPr txBox="1">
            <a:spLocks/>
          </p:cNvSpPr>
          <p:nvPr/>
        </p:nvSpPr>
        <p:spPr>
          <a:xfrm>
            <a:off x="785386" y="220206"/>
            <a:ext cx="10716460" cy="837629"/>
          </a:xfrm>
          <a:prstGeom prst="rect">
            <a:avLst/>
          </a:prstGeom>
        </p:spPr>
        <p:txBody>
          <a:bodyPr/>
          <a:lstStyle>
            <a:lvl1pPr algn="l" defTabSz="914400" rtl="0" eaLnBrk="1" latinLnBrk="0" hangingPunct="1">
              <a:lnSpc>
                <a:spcPct val="90000"/>
              </a:lnSpc>
              <a:spcBef>
                <a:spcPct val="0"/>
              </a:spcBef>
              <a:buNone/>
              <a:defRPr sz="3600" b="0" i="0" kern="1200">
                <a:solidFill>
                  <a:srgbClr val="FF6666"/>
                </a:solidFill>
                <a:latin typeface="Arial" panose="020B0604020202020204" pitchFamily="34" charset="0"/>
                <a:ea typeface="+mj-ea"/>
                <a:cs typeface="Arial" panose="020B0604020202020204" pitchFamily="34" charset="0"/>
              </a:defRPr>
            </a:lvl1pPr>
          </a:lstStyle>
          <a:p>
            <a:r>
              <a:rPr lang="it-IT" b="1"/>
              <a:t>UC2 | How to design a citizen friendly tool?</a:t>
            </a:r>
            <a:endParaRPr lang="it-IT" b="1" dirty="0"/>
          </a:p>
        </p:txBody>
      </p:sp>
    </p:spTree>
    <p:extLst>
      <p:ext uri="{BB962C8B-B14F-4D97-AF65-F5344CB8AC3E}">
        <p14:creationId xmlns:p14="http://schemas.microsoft.com/office/powerpoint/2010/main" val="4156801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53A6F-CE48-74DA-A250-D9E41EB8DAF1}"/>
              </a:ext>
            </a:extLst>
          </p:cNvPr>
          <p:cNvSpPr>
            <a:spLocks noGrp="1"/>
          </p:cNvSpPr>
          <p:nvPr>
            <p:ph type="title"/>
          </p:nvPr>
        </p:nvSpPr>
        <p:spPr>
          <a:xfrm>
            <a:off x="697463" y="289532"/>
            <a:ext cx="9210262" cy="837629"/>
          </a:xfrm>
        </p:spPr>
        <p:txBody>
          <a:bodyPr/>
          <a:lstStyle/>
          <a:p>
            <a:r>
              <a:rPr lang="it-IT" sz="4400" b="1" dirty="0"/>
              <a:t>Literature review</a:t>
            </a:r>
          </a:p>
        </p:txBody>
      </p:sp>
      <p:sp>
        <p:nvSpPr>
          <p:cNvPr id="6" name="CasellaDiTesto 5">
            <a:extLst>
              <a:ext uri="{FF2B5EF4-FFF2-40B4-BE49-F238E27FC236}">
                <a16:creationId xmlns:a16="http://schemas.microsoft.com/office/drawing/2014/main" id="{BA35D79E-B716-45CA-9DCC-643A8A8C1092}"/>
              </a:ext>
            </a:extLst>
          </p:cNvPr>
          <p:cNvSpPr txBox="1"/>
          <p:nvPr/>
        </p:nvSpPr>
        <p:spPr>
          <a:xfrm>
            <a:off x="980267" y="2107727"/>
            <a:ext cx="10010132" cy="3110275"/>
          </a:xfrm>
          <a:prstGeom prst="rect">
            <a:avLst/>
          </a:prstGeom>
          <a:noFill/>
        </p:spPr>
        <p:txBody>
          <a:bodyPr wrap="square">
            <a:spAutoFit/>
          </a:bodyPr>
          <a:lstStyle/>
          <a:p>
            <a:pPr lvl="0" algn="just"/>
            <a:r>
              <a:rPr lang="en-GB" sz="2000" b="1" dirty="0">
                <a:solidFill>
                  <a:srgbClr val="5E7779"/>
                </a:solidFill>
                <a:cs typeface="Arial" panose="020B0604020202020204" pitchFamily="34" charset="0"/>
              </a:rPr>
              <a:t>Are there dashboards that guide citizens’ decisions when choosing whether to go to EDs and what are their main characteristics?</a:t>
            </a:r>
            <a:endParaRPr lang="it-IT" sz="2000" b="1" dirty="0">
              <a:solidFill>
                <a:srgbClr val="5E7779"/>
              </a:solidFill>
              <a:cs typeface="Arial" panose="020B0604020202020204" pitchFamily="34" charset="0"/>
            </a:endParaRPr>
          </a:p>
          <a:p>
            <a:pPr lvl="0" algn="just"/>
            <a:r>
              <a:rPr lang="en-GB" sz="1800" dirty="0">
                <a:effectLst/>
                <a:ea typeface="Calibri" panose="020F0502020204030204" pitchFamily="34" charset="0"/>
                <a:cs typeface="Times New Roman" panose="02020603050405020304" pitchFamily="18" charset="0"/>
              </a:rPr>
              <a:t>Outcomes: number of dashboards per country and qualitative description of main characteristics.</a:t>
            </a:r>
          </a:p>
          <a:p>
            <a:pPr lvl="0" algn="just"/>
            <a:endParaRPr lang="it-IT" sz="1100" dirty="0">
              <a:effectLst/>
              <a:ea typeface="Times New Roman" panose="02020603050405020304" pitchFamily="18" charset="0"/>
              <a:cs typeface="Times New Roman" panose="02020603050405020304" pitchFamily="18" charset="0"/>
            </a:endParaRPr>
          </a:p>
          <a:p>
            <a:pPr marL="457200" indent="180340" algn="just"/>
            <a:r>
              <a:rPr lang="en-GB" sz="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8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r>
              <a:rPr lang="en-GB" sz="2000" b="1" dirty="0">
                <a:solidFill>
                  <a:srgbClr val="5E7779"/>
                </a:solidFill>
                <a:cs typeface="Arial" panose="020B0604020202020204" pitchFamily="34" charset="0"/>
              </a:rPr>
              <a:t>Do citizens use these dashboards when choosing whether to go to EDs?</a:t>
            </a:r>
            <a:endParaRPr lang="it-IT" sz="2000" b="1" dirty="0">
              <a:solidFill>
                <a:srgbClr val="5E7779"/>
              </a:solidFill>
              <a:cs typeface="Arial" panose="020B0604020202020204" pitchFamily="34" charset="0"/>
            </a:endParaRPr>
          </a:p>
          <a:p>
            <a:pPr algn="just"/>
            <a:r>
              <a:rPr lang="en-GB" sz="1800" dirty="0">
                <a:effectLst/>
                <a:ea typeface="Calibri" panose="020F0502020204030204" pitchFamily="34" charset="0"/>
                <a:cs typeface="Times New Roman" panose="02020603050405020304" pitchFamily="18" charset="0"/>
              </a:rPr>
              <a:t>Outcomes: n</a:t>
            </a:r>
            <a:r>
              <a:rPr lang="en-GB" dirty="0">
                <a:ea typeface="Calibri" panose="020F0502020204030204" pitchFamily="34" charset="0"/>
                <a:cs typeface="Times New Roman" panose="02020603050405020304" pitchFamily="18" charset="0"/>
              </a:rPr>
              <a:t>umber of users, description of main characteristics of users /non-users.</a:t>
            </a:r>
          </a:p>
          <a:p>
            <a:pPr algn="just"/>
            <a:endParaRPr lang="en-GB" sz="1400" dirty="0">
              <a:ea typeface="Calibri" panose="020F0502020204030204" pitchFamily="34" charset="0"/>
              <a:cs typeface="Times New Roman" panose="02020603050405020304" pitchFamily="18" charset="0"/>
            </a:endParaRPr>
          </a:p>
          <a:p>
            <a:pPr marL="457200" indent="180340" algn="just"/>
            <a:endParaRPr lang="it-IT" sz="400" dirty="0">
              <a:latin typeface="Times New Roman" panose="02020603050405020304" pitchFamily="18" charset="0"/>
              <a:cs typeface="Times New Roman" panose="02020603050405020304" pitchFamily="18" charset="0"/>
            </a:endParaRPr>
          </a:p>
          <a:p>
            <a:pPr algn="just"/>
            <a:r>
              <a:rPr lang="en-GB" sz="2000" b="1" dirty="0">
                <a:solidFill>
                  <a:srgbClr val="5E7779"/>
                </a:solidFill>
                <a:cs typeface="Arial" panose="020B0604020202020204" pitchFamily="34" charset="0"/>
              </a:rPr>
              <a:t>What are citizens’ opinions on these dashboards?</a:t>
            </a:r>
            <a:endParaRPr lang="it-IT" sz="2000" b="1" dirty="0">
              <a:solidFill>
                <a:srgbClr val="5E7779"/>
              </a:solidFill>
              <a:cs typeface="Arial" panose="020B0604020202020204" pitchFamily="34" charset="0"/>
            </a:endParaRPr>
          </a:p>
          <a:p>
            <a:pPr algn="just"/>
            <a:r>
              <a:rPr lang="en-GB" dirty="0">
                <a:ea typeface="Calibri" panose="020F0502020204030204" pitchFamily="34" charset="0"/>
                <a:cs typeface="Times New Roman" panose="02020603050405020304" pitchFamily="18" charset="0"/>
              </a:rPr>
              <a:t>Outcomes: rating or qualitative information on opinions of citizens (users and non-users)</a:t>
            </a:r>
            <a:endParaRPr lang="it-IT" dirty="0">
              <a:ea typeface="Calibri" panose="020F0502020204030204" pitchFamily="34" charset="0"/>
              <a:cs typeface="Times New Roman" panose="02020603050405020304" pitchFamily="18" charset="0"/>
            </a:endParaRPr>
          </a:p>
          <a:p>
            <a:pPr>
              <a:lnSpc>
                <a:spcPct val="150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sellaDiTesto 6">
            <a:extLst>
              <a:ext uri="{FF2B5EF4-FFF2-40B4-BE49-F238E27FC236}">
                <a16:creationId xmlns:a16="http://schemas.microsoft.com/office/drawing/2014/main" id="{56D8DD41-9111-4F21-BBBF-4B4F101D9F32}"/>
              </a:ext>
            </a:extLst>
          </p:cNvPr>
          <p:cNvSpPr txBox="1"/>
          <p:nvPr/>
        </p:nvSpPr>
        <p:spPr>
          <a:xfrm>
            <a:off x="697463" y="1107490"/>
            <a:ext cx="5467739" cy="892552"/>
          </a:xfrm>
          <a:prstGeom prst="rect">
            <a:avLst/>
          </a:prstGeom>
          <a:noFill/>
        </p:spPr>
        <p:txBody>
          <a:bodyPr wrap="square" rtlCol="0">
            <a:spAutoFit/>
          </a:bodyPr>
          <a:lstStyle/>
          <a:p>
            <a:pPr algn="l"/>
            <a:r>
              <a:rPr lang="it-IT" sz="2000" b="1" dirty="0">
                <a:cs typeface="Arial" panose="020B0604020202020204" pitchFamily="34" charset="0"/>
              </a:rPr>
              <a:t>Short </a:t>
            </a:r>
            <a:r>
              <a:rPr lang="it-IT" sz="2000" b="1" dirty="0" err="1">
                <a:cs typeface="Arial" panose="020B0604020202020204" pitchFamily="34" charset="0"/>
              </a:rPr>
              <a:t>protocol</a:t>
            </a:r>
            <a:r>
              <a:rPr lang="it-IT" sz="2000" b="1" dirty="0">
                <a:cs typeface="Arial" panose="020B0604020202020204" pitchFamily="34" charset="0"/>
              </a:rPr>
              <a:t> </a:t>
            </a:r>
            <a:r>
              <a:rPr lang="it-IT" sz="2000" b="1" dirty="0" err="1">
                <a:cs typeface="Arial" panose="020B0604020202020204" pitchFamily="34" charset="0"/>
              </a:rPr>
              <a:t>drawn</a:t>
            </a:r>
            <a:r>
              <a:rPr lang="it-IT" sz="2000" b="1" dirty="0">
                <a:cs typeface="Arial" panose="020B0604020202020204" pitchFamily="34" charset="0"/>
              </a:rPr>
              <a:t> up.</a:t>
            </a:r>
          </a:p>
          <a:p>
            <a:pPr algn="l"/>
            <a:endParaRPr lang="it-IT" sz="1000" b="1" dirty="0">
              <a:cs typeface="Arial" panose="020B0604020202020204" pitchFamily="34" charset="0"/>
            </a:endParaRPr>
          </a:p>
          <a:p>
            <a:pPr algn="l"/>
            <a:r>
              <a:rPr lang="it-IT" sz="2000" b="1" dirty="0" err="1">
                <a:cs typeface="Arial" panose="020B0604020202020204" pitchFamily="34" charset="0"/>
              </a:rPr>
              <a:t>Main</a:t>
            </a:r>
            <a:r>
              <a:rPr lang="it-IT" sz="2000" b="1" dirty="0">
                <a:cs typeface="Arial" panose="020B0604020202020204" pitchFamily="34" charset="0"/>
              </a:rPr>
              <a:t> </a:t>
            </a:r>
            <a:r>
              <a:rPr lang="it-IT" sz="2000" b="1" dirty="0" err="1">
                <a:cs typeface="Arial" panose="020B0604020202020204" pitchFamily="34" charset="0"/>
              </a:rPr>
              <a:t>research</a:t>
            </a:r>
            <a:r>
              <a:rPr lang="it-IT" sz="2000" b="1" dirty="0">
                <a:cs typeface="Arial" panose="020B0604020202020204" pitchFamily="34" charset="0"/>
              </a:rPr>
              <a:t> </a:t>
            </a:r>
            <a:r>
              <a:rPr lang="it-IT" sz="2000" b="1" dirty="0" err="1">
                <a:cs typeface="Arial" panose="020B0604020202020204" pitchFamily="34" charset="0"/>
              </a:rPr>
              <a:t>questions</a:t>
            </a:r>
            <a:r>
              <a:rPr lang="it-IT" sz="2000" b="1" dirty="0">
                <a:cs typeface="Arial" panose="020B0604020202020204" pitchFamily="34" charset="0"/>
              </a:rPr>
              <a:t> and </a:t>
            </a:r>
            <a:r>
              <a:rPr lang="it-IT" sz="2000" b="1" dirty="0" err="1">
                <a:cs typeface="Arial" panose="020B0604020202020204" pitchFamily="34" charset="0"/>
              </a:rPr>
              <a:t>outcomes</a:t>
            </a:r>
            <a:r>
              <a:rPr lang="it-IT" sz="2000" b="1" dirty="0">
                <a:cs typeface="Arial" panose="020B0604020202020204" pitchFamily="34" charset="0"/>
              </a:rPr>
              <a:t>:</a:t>
            </a:r>
          </a:p>
        </p:txBody>
      </p:sp>
      <p:sp>
        <p:nvSpPr>
          <p:cNvPr id="4" name="CasellaDiTesto 3">
            <a:extLst>
              <a:ext uri="{FF2B5EF4-FFF2-40B4-BE49-F238E27FC236}">
                <a16:creationId xmlns:a16="http://schemas.microsoft.com/office/drawing/2014/main" id="{78D6B09A-C37A-4830-AD4F-9CBF31F44EA6}"/>
              </a:ext>
            </a:extLst>
          </p:cNvPr>
          <p:cNvSpPr txBox="1"/>
          <p:nvPr/>
        </p:nvSpPr>
        <p:spPr>
          <a:xfrm>
            <a:off x="763570" y="5017947"/>
            <a:ext cx="11164573" cy="400110"/>
          </a:xfrm>
          <a:prstGeom prst="rect">
            <a:avLst/>
          </a:prstGeom>
          <a:noFill/>
        </p:spPr>
        <p:txBody>
          <a:bodyPr wrap="square" rtlCol="0">
            <a:spAutoFit/>
          </a:bodyPr>
          <a:lstStyle/>
          <a:p>
            <a:pPr algn="l"/>
            <a:r>
              <a:rPr lang="it-IT" sz="2000" b="1" dirty="0">
                <a:cs typeface="Arial" panose="020B0604020202020204" pitchFamily="34" charset="0"/>
              </a:rPr>
              <a:t>Next steps</a:t>
            </a:r>
            <a:r>
              <a:rPr lang="it-IT" b="1" dirty="0">
                <a:solidFill>
                  <a:srgbClr val="5E7779"/>
                </a:solidFill>
                <a:latin typeface="Arial" panose="020B0604020202020204" pitchFamily="34" charset="0"/>
                <a:cs typeface="Arial" panose="020B0604020202020204" pitchFamily="34" charset="0"/>
              </a:rPr>
              <a:t>: define the search strategy and retrieve resources, start international search</a:t>
            </a:r>
          </a:p>
        </p:txBody>
      </p:sp>
      <p:sp>
        <p:nvSpPr>
          <p:cNvPr id="8" name="CasellaDiTesto 7">
            <a:extLst>
              <a:ext uri="{FF2B5EF4-FFF2-40B4-BE49-F238E27FC236}">
                <a16:creationId xmlns:a16="http://schemas.microsoft.com/office/drawing/2014/main" id="{BB2E766D-403B-4A5F-9F21-DAA616ADFD5F}"/>
              </a:ext>
            </a:extLst>
          </p:cNvPr>
          <p:cNvSpPr txBox="1"/>
          <p:nvPr/>
        </p:nvSpPr>
        <p:spPr>
          <a:xfrm>
            <a:off x="763569" y="5552237"/>
            <a:ext cx="10741493" cy="646331"/>
          </a:xfrm>
          <a:prstGeom prst="rect">
            <a:avLst/>
          </a:prstGeom>
          <a:noFill/>
        </p:spPr>
        <p:txBody>
          <a:bodyPr wrap="square">
            <a:spAutoFit/>
          </a:bodyPr>
          <a:lstStyle/>
          <a:p>
            <a:pPr algn="just"/>
            <a:r>
              <a:rPr lang="en-US" i="1" dirty="0">
                <a:ea typeface="Calibri" panose="020F0502020204030204" pitchFamily="34" charset="0"/>
                <a:cs typeface="Times New Roman" panose="02020603050405020304" pitchFamily="18" charset="0"/>
              </a:rPr>
              <a:t>UPJS - Slovakia conducted a scoping review on the available citizens’ dashboard in Slovakia useful as background information and to define the framework of the overall literature review. </a:t>
            </a:r>
            <a:endParaRPr lang="it-IT" i="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9732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53A6F-CE48-74DA-A250-D9E41EB8DAF1}"/>
              </a:ext>
            </a:extLst>
          </p:cNvPr>
          <p:cNvSpPr>
            <a:spLocks noGrp="1"/>
          </p:cNvSpPr>
          <p:nvPr>
            <p:ph type="title"/>
          </p:nvPr>
        </p:nvSpPr>
        <p:spPr>
          <a:xfrm>
            <a:off x="697463" y="289532"/>
            <a:ext cx="10460394" cy="837629"/>
          </a:xfrm>
        </p:spPr>
        <p:txBody>
          <a:bodyPr/>
          <a:lstStyle/>
          <a:p>
            <a:r>
              <a:rPr lang="en-GB" b="1" dirty="0"/>
              <a:t>State of emergency care in Slovakia: </a:t>
            </a:r>
            <a:br>
              <a:rPr lang="en-GB" b="1" dirty="0"/>
            </a:br>
            <a:r>
              <a:rPr lang="en-GB" b="1" dirty="0"/>
              <a:t>A scoping review</a:t>
            </a:r>
            <a:br>
              <a:rPr lang="sk-SK" dirty="0"/>
            </a:br>
            <a:endParaRPr lang="it-IT" sz="4400" b="1" dirty="0"/>
          </a:p>
        </p:txBody>
      </p:sp>
      <p:sp>
        <p:nvSpPr>
          <p:cNvPr id="6" name="CasellaDiTesto 5">
            <a:extLst>
              <a:ext uri="{FF2B5EF4-FFF2-40B4-BE49-F238E27FC236}">
                <a16:creationId xmlns:a16="http://schemas.microsoft.com/office/drawing/2014/main" id="{BA35D79E-B716-45CA-9DCC-643A8A8C1092}"/>
              </a:ext>
            </a:extLst>
          </p:cNvPr>
          <p:cNvSpPr txBox="1"/>
          <p:nvPr/>
        </p:nvSpPr>
        <p:spPr>
          <a:xfrm>
            <a:off x="969381" y="2150565"/>
            <a:ext cx="10010132" cy="3419526"/>
          </a:xfrm>
          <a:prstGeom prst="rect">
            <a:avLst/>
          </a:prstGeom>
          <a:noFill/>
        </p:spPr>
        <p:txBody>
          <a:bodyPr wrap="square">
            <a:spAutoFit/>
          </a:bodyPr>
          <a:lstStyle/>
          <a:p>
            <a:pPr marL="342900" lvl="0" indent="-342900">
              <a:buFont typeface="Wingdings" panose="05000000000000000000" pitchFamily="2" charset="2"/>
              <a:buChar char="§"/>
            </a:pPr>
            <a:r>
              <a:rPr lang="en-GB" sz="2400" b="1" noProof="0" dirty="0">
                <a:solidFill>
                  <a:srgbClr val="5E7779"/>
                </a:solidFill>
              </a:rPr>
              <a:t>To identify dashboards </a:t>
            </a:r>
            <a:r>
              <a:rPr lang="en-GB" sz="2400" noProof="0" dirty="0">
                <a:solidFill>
                  <a:srgbClr val="79A7AC"/>
                </a:solidFill>
              </a:rPr>
              <a:t>that guide citizens’ decisions when choosing whether to go to EDs and what are their main characteristics</a:t>
            </a:r>
          </a:p>
          <a:p>
            <a:pPr marL="342900" lvl="0" indent="-342900">
              <a:buFont typeface="Wingdings" panose="05000000000000000000" pitchFamily="2" charset="2"/>
              <a:buChar char="q"/>
            </a:pPr>
            <a:endParaRPr lang="en-GB" sz="2400" noProof="0" dirty="0">
              <a:solidFill>
                <a:srgbClr val="000000"/>
              </a:solidFill>
            </a:endParaRPr>
          </a:p>
          <a:p>
            <a:pPr marL="342900" indent="-342900">
              <a:buFont typeface="Wingdings" panose="05000000000000000000" pitchFamily="2" charset="2"/>
              <a:buChar char="§"/>
            </a:pPr>
            <a:r>
              <a:rPr lang="en-GB" sz="2400" b="1" noProof="0" dirty="0">
                <a:solidFill>
                  <a:srgbClr val="5E7779"/>
                </a:solidFill>
              </a:rPr>
              <a:t>Map existing literature regarding emergency care encounters</a:t>
            </a:r>
            <a:r>
              <a:rPr lang="en-GB" sz="2400" noProof="0" dirty="0">
                <a:solidFill>
                  <a:srgbClr val="79A7AC"/>
                </a:solidFill>
              </a:rPr>
              <a:t>, with an emphasis on the current state of emergency care services (ECS) in Slovakia</a:t>
            </a:r>
          </a:p>
          <a:p>
            <a:pPr marL="342900" indent="-342900">
              <a:buFont typeface="Wingdings" panose="05000000000000000000" pitchFamily="2" charset="2"/>
              <a:buChar char="q"/>
            </a:pPr>
            <a:endParaRPr lang="en-GB" sz="2400" noProof="0" dirty="0">
              <a:solidFill>
                <a:srgbClr val="000000"/>
              </a:solidFill>
            </a:endParaRPr>
          </a:p>
          <a:p>
            <a:pPr marL="342900" indent="-342900">
              <a:buFont typeface="Wingdings" panose="05000000000000000000" pitchFamily="2" charset="2"/>
              <a:buChar char="§"/>
            </a:pPr>
            <a:r>
              <a:rPr lang="en-GB" sz="2400" b="1" noProof="0" dirty="0">
                <a:solidFill>
                  <a:srgbClr val="5E7779"/>
                </a:solidFill>
              </a:rPr>
              <a:t>Identify barriers and enablers in efficient emergency care (EC)</a:t>
            </a:r>
            <a:r>
              <a:rPr lang="en-GB" sz="2400" b="1" noProof="0" dirty="0">
                <a:solidFill>
                  <a:srgbClr val="79A7AC"/>
                </a:solidFill>
              </a:rPr>
              <a:t>, </a:t>
            </a:r>
            <a:r>
              <a:rPr lang="en-GB" sz="2400" noProof="0" dirty="0">
                <a:solidFill>
                  <a:srgbClr val="79A7AC"/>
                </a:solidFill>
              </a:rPr>
              <a:t>as well as healthcare professionals’ and users' perspectives in ECS</a:t>
            </a:r>
            <a:endParaRPr lang="en-GB" sz="2400" noProof="0" dirty="0">
              <a:solidFill>
                <a:srgbClr val="79A7AC"/>
              </a:solidFill>
              <a:effectLst/>
              <a:ea typeface="Times New Roman" panose="02020603050405020304" pitchFamily="18" charset="0"/>
              <a:cs typeface="Times New Roman" panose="02020603050405020304" pitchFamily="18" charset="0"/>
            </a:endParaRPr>
          </a:p>
          <a:p>
            <a:pPr>
              <a:lnSpc>
                <a:spcPct val="150000"/>
              </a:lnSpc>
              <a:spcAft>
                <a:spcPts val="800"/>
              </a:spcAft>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sellaDiTesto 6">
            <a:extLst>
              <a:ext uri="{FF2B5EF4-FFF2-40B4-BE49-F238E27FC236}">
                <a16:creationId xmlns:a16="http://schemas.microsoft.com/office/drawing/2014/main" id="{56D8DD41-9111-4F21-BBBF-4B4F101D9F32}"/>
              </a:ext>
            </a:extLst>
          </p:cNvPr>
          <p:cNvSpPr txBox="1"/>
          <p:nvPr/>
        </p:nvSpPr>
        <p:spPr>
          <a:xfrm>
            <a:off x="735563" y="1534130"/>
            <a:ext cx="5467739" cy="400110"/>
          </a:xfrm>
          <a:prstGeom prst="rect">
            <a:avLst/>
          </a:prstGeom>
          <a:noFill/>
        </p:spPr>
        <p:txBody>
          <a:bodyPr wrap="square" rtlCol="0">
            <a:spAutoFit/>
          </a:bodyPr>
          <a:lstStyle/>
          <a:p>
            <a:pPr algn="l"/>
            <a:r>
              <a:rPr lang="it-IT" sz="2000" b="1" dirty="0">
                <a:cs typeface="Arial" panose="020B0604020202020204" pitchFamily="34" charset="0"/>
              </a:rPr>
              <a:t>Main aims</a:t>
            </a:r>
          </a:p>
        </p:txBody>
      </p:sp>
    </p:spTree>
    <p:extLst>
      <p:ext uri="{BB962C8B-B14F-4D97-AF65-F5344CB8AC3E}">
        <p14:creationId xmlns:p14="http://schemas.microsoft.com/office/powerpoint/2010/main" val="2774071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5CE94-71BD-CEC7-4F28-3804B930DE1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2B94B54-5699-4951-5726-82FCCED2D2E4}"/>
              </a:ext>
            </a:extLst>
          </p:cNvPr>
          <p:cNvSpPr>
            <a:spLocks noGrp="1"/>
          </p:cNvSpPr>
          <p:nvPr>
            <p:ph type="title"/>
          </p:nvPr>
        </p:nvSpPr>
        <p:spPr>
          <a:xfrm>
            <a:off x="697463" y="289532"/>
            <a:ext cx="10460394" cy="837629"/>
          </a:xfrm>
        </p:spPr>
        <p:txBody>
          <a:bodyPr/>
          <a:lstStyle/>
          <a:p>
            <a:r>
              <a:rPr lang="sk-SK" sz="4000" b="1" dirty="0" err="1"/>
              <a:t>Methods</a:t>
            </a:r>
            <a:r>
              <a:rPr lang="en-US" sz="4000" b="1" dirty="0"/>
              <a:t> | Frameworks &amp; Guidelines</a:t>
            </a:r>
            <a:br>
              <a:rPr lang="sk-SK" dirty="0"/>
            </a:br>
            <a:endParaRPr lang="it-IT" sz="4400" b="1" dirty="0"/>
          </a:p>
        </p:txBody>
      </p:sp>
      <p:sp>
        <p:nvSpPr>
          <p:cNvPr id="3" name="Nadpis 3">
            <a:extLst>
              <a:ext uri="{FF2B5EF4-FFF2-40B4-BE49-F238E27FC236}">
                <a16:creationId xmlns:a16="http://schemas.microsoft.com/office/drawing/2014/main" id="{270C64A4-ECC3-6FCF-6C61-A17529C39BC5}"/>
              </a:ext>
            </a:extLst>
          </p:cNvPr>
          <p:cNvSpPr txBox="1">
            <a:spLocks/>
          </p:cNvSpPr>
          <p:nvPr/>
        </p:nvSpPr>
        <p:spPr>
          <a:xfrm>
            <a:off x="756557" y="1937657"/>
            <a:ext cx="10031186" cy="443592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rgbClr val="5E7779"/>
                </a:solidFill>
                <a:latin typeface="+mn-lt"/>
                <a:ea typeface="+mn-ea"/>
                <a:cs typeface="+mn-cs"/>
              </a:rPr>
              <a:t>We followed the </a:t>
            </a:r>
            <a:r>
              <a:rPr lang="en-US" sz="2400" b="1" dirty="0">
                <a:solidFill>
                  <a:srgbClr val="5E7779"/>
                </a:solidFill>
                <a:latin typeface="+mn-lt"/>
                <a:ea typeface="+mn-ea"/>
                <a:cs typeface="+mn-cs"/>
              </a:rPr>
              <a:t>Joanna Briggs Institute (JBI) </a:t>
            </a:r>
            <a:r>
              <a:rPr lang="en-US" sz="2400" dirty="0">
                <a:solidFill>
                  <a:srgbClr val="5E7779"/>
                </a:solidFill>
                <a:latin typeface="+mn-lt"/>
                <a:ea typeface="+mn-ea"/>
                <a:cs typeface="+mn-cs"/>
              </a:rPr>
              <a:t>guidelines for scoping reviews (Peters et al., 2020). </a:t>
            </a:r>
            <a:br>
              <a:rPr lang="sk-SK" sz="2400" dirty="0">
                <a:solidFill>
                  <a:srgbClr val="5E7779"/>
                </a:solidFill>
                <a:latin typeface="+mn-lt"/>
                <a:ea typeface="+mn-ea"/>
                <a:cs typeface="+mn-cs"/>
              </a:rPr>
            </a:br>
            <a:br>
              <a:rPr lang="sk-SK" sz="2400" dirty="0">
                <a:solidFill>
                  <a:srgbClr val="5E7779"/>
                </a:solidFill>
                <a:latin typeface="+mn-lt"/>
                <a:ea typeface="+mn-ea"/>
                <a:cs typeface="+mn-cs"/>
              </a:rPr>
            </a:br>
            <a:r>
              <a:rPr lang="en-US" sz="2400" dirty="0">
                <a:solidFill>
                  <a:srgbClr val="5E7779"/>
                </a:solidFill>
                <a:latin typeface="+mn-lt"/>
                <a:ea typeface="+mn-ea"/>
                <a:cs typeface="+mn-cs"/>
              </a:rPr>
              <a:t>The results of this review will be reported consistent with the </a:t>
            </a:r>
            <a:r>
              <a:rPr lang="en-US" sz="2400" b="1" dirty="0">
                <a:solidFill>
                  <a:srgbClr val="5E7779"/>
                </a:solidFill>
                <a:latin typeface="+mn-lt"/>
                <a:ea typeface="+mn-ea"/>
                <a:cs typeface="+mn-cs"/>
              </a:rPr>
              <a:t>Scoping Review Extension of the Preferred Reporting Items for Systematic Reviews and Meta-Analyses (PRISMA-</a:t>
            </a:r>
            <a:r>
              <a:rPr lang="en-US" sz="2400" b="1" dirty="0" err="1">
                <a:solidFill>
                  <a:srgbClr val="5E7779"/>
                </a:solidFill>
                <a:latin typeface="+mn-lt"/>
                <a:ea typeface="+mn-ea"/>
                <a:cs typeface="+mn-cs"/>
              </a:rPr>
              <a:t>ScR</a:t>
            </a:r>
            <a:r>
              <a:rPr lang="en-US" sz="2400" b="1" dirty="0">
                <a:solidFill>
                  <a:srgbClr val="5E7779"/>
                </a:solidFill>
                <a:latin typeface="+mn-lt"/>
                <a:ea typeface="+mn-ea"/>
                <a:cs typeface="+mn-cs"/>
              </a:rPr>
              <a:t>) checklist </a:t>
            </a:r>
            <a:r>
              <a:rPr lang="en-US" sz="2400" dirty="0">
                <a:solidFill>
                  <a:srgbClr val="5E7779"/>
                </a:solidFill>
                <a:latin typeface="+mn-lt"/>
                <a:ea typeface="+mn-ea"/>
                <a:cs typeface="+mn-cs"/>
              </a:rPr>
              <a:t>(</a:t>
            </a:r>
            <a:r>
              <a:rPr lang="en-US" sz="2400" dirty="0" err="1">
                <a:solidFill>
                  <a:srgbClr val="5E7779"/>
                </a:solidFill>
                <a:latin typeface="+mn-lt"/>
                <a:ea typeface="+mn-ea"/>
                <a:cs typeface="+mn-cs"/>
              </a:rPr>
              <a:t>Tricco</a:t>
            </a:r>
            <a:r>
              <a:rPr lang="en-US" sz="2400" dirty="0">
                <a:solidFill>
                  <a:srgbClr val="5E7779"/>
                </a:solidFill>
                <a:latin typeface="+mn-lt"/>
                <a:ea typeface="+mn-ea"/>
                <a:cs typeface="+mn-cs"/>
              </a:rPr>
              <a:t> et al., 2018). </a:t>
            </a:r>
          </a:p>
          <a:p>
            <a:br>
              <a:rPr lang="sk-SK" sz="2400" dirty="0">
                <a:solidFill>
                  <a:srgbClr val="79A7AC"/>
                </a:solidFill>
                <a:latin typeface="+mn-lt"/>
                <a:ea typeface="+mn-ea"/>
                <a:cs typeface="+mn-cs"/>
              </a:rPr>
            </a:br>
            <a:br>
              <a:rPr lang="sk-SK" sz="1400" dirty="0">
                <a:solidFill>
                  <a:srgbClr val="79A7AC"/>
                </a:solidFill>
                <a:latin typeface="+mn-lt"/>
                <a:ea typeface="+mn-ea"/>
                <a:cs typeface="+mn-cs"/>
              </a:rPr>
            </a:br>
            <a:r>
              <a:rPr lang="sk-SK" sz="1400" dirty="0" err="1">
                <a:solidFill>
                  <a:srgbClr val="79A7AC"/>
                </a:solidFill>
                <a:latin typeface="+mn-lt"/>
                <a:ea typeface="+mn-ea"/>
                <a:cs typeface="+mn-cs"/>
              </a:rPr>
              <a:t>Tricco</a:t>
            </a:r>
            <a:r>
              <a:rPr lang="sk-SK" sz="1400" dirty="0">
                <a:solidFill>
                  <a:srgbClr val="79A7AC"/>
                </a:solidFill>
                <a:latin typeface="+mn-lt"/>
                <a:ea typeface="+mn-ea"/>
                <a:cs typeface="+mn-cs"/>
              </a:rPr>
              <a:t>, A</a:t>
            </a:r>
            <a:r>
              <a:rPr lang="en-US" sz="1400" dirty="0">
                <a:solidFill>
                  <a:srgbClr val="79A7AC"/>
                </a:solidFill>
                <a:latin typeface="+mn-lt"/>
                <a:ea typeface="+mn-ea"/>
                <a:cs typeface="+mn-cs"/>
              </a:rPr>
              <a:t> et al</a:t>
            </a:r>
            <a:r>
              <a:rPr lang="sk-SK" sz="1400" dirty="0">
                <a:solidFill>
                  <a:srgbClr val="79A7AC"/>
                </a:solidFill>
                <a:latin typeface="+mn-lt"/>
                <a:ea typeface="+mn-ea"/>
                <a:cs typeface="+mn-cs"/>
              </a:rPr>
              <a:t>. (2018). PRISMA </a:t>
            </a:r>
            <a:r>
              <a:rPr lang="sk-SK" sz="1400" dirty="0" err="1">
                <a:solidFill>
                  <a:srgbClr val="79A7AC"/>
                </a:solidFill>
                <a:latin typeface="+mn-lt"/>
                <a:ea typeface="+mn-ea"/>
                <a:cs typeface="+mn-cs"/>
              </a:rPr>
              <a:t>extension</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for</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scoping</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reviews</a:t>
            </a:r>
            <a:r>
              <a:rPr lang="sk-SK" sz="1400" dirty="0">
                <a:solidFill>
                  <a:srgbClr val="79A7AC"/>
                </a:solidFill>
                <a:latin typeface="+mn-lt"/>
                <a:ea typeface="+mn-ea"/>
                <a:cs typeface="+mn-cs"/>
              </a:rPr>
              <a:t> (PRISMA-</a:t>
            </a:r>
            <a:r>
              <a:rPr lang="sk-SK" sz="1400" dirty="0" err="1">
                <a:solidFill>
                  <a:srgbClr val="79A7AC"/>
                </a:solidFill>
                <a:latin typeface="+mn-lt"/>
                <a:ea typeface="+mn-ea"/>
                <a:cs typeface="+mn-cs"/>
              </a:rPr>
              <a:t>ScR</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Checklist</a:t>
            </a:r>
            <a:r>
              <a:rPr lang="sk-SK" sz="1400" dirty="0">
                <a:solidFill>
                  <a:srgbClr val="79A7AC"/>
                </a:solidFill>
                <a:latin typeface="+mn-lt"/>
                <a:ea typeface="+mn-ea"/>
                <a:cs typeface="+mn-cs"/>
              </a:rPr>
              <a:t> and </a:t>
            </a:r>
            <a:r>
              <a:rPr lang="sk-SK" sz="1400" dirty="0" err="1">
                <a:solidFill>
                  <a:srgbClr val="79A7AC"/>
                </a:solidFill>
                <a:latin typeface="+mn-lt"/>
                <a:ea typeface="+mn-ea"/>
                <a:cs typeface="+mn-cs"/>
              </a:rPr>
              <a:t>explanation</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Ann</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Internal</a:t>
            </a:r>
            <a:r>
              <a:rPr lang="sk-SK" sz="1400" dirty="0">
                <a:solidFill>
                  <a:srgbClr val="79A7AC"/>
                </a:solidFill>
                <a:latin typeface="+mn-lt"/>
                <a:ea typeface="+mn-ea"/>
                <a:cs typeface="+mn-cs"/>
              </a:rPr>
              <a:t> Med 169</a:t>
            </a:r>
            <a:r>
              <a:rPr lang="en-US" sz="1400" dirty="0">
                <a:solidFill>
                  <a:srgbClr val="79A7AC"/>
                </a:solidFill>
                <a:latin typeface="+mn-lt"/>
                <a:ea typeface="+mn-ea"/>
                <a:cs typeface="+mn-cs"/>
              </a:rPr>
              <a:t>,</a:t>
            </a:r>
            <a:r>
              <a:rPr lang="sk-SK" sz="1400" dirty="0">
                <a:solidFill>
                  <a:srgbClr val="79A7AC"/>
                </a:solidFill>
                <a:latin typeface="+mn-lt"/>
                <a:ea typeface="+mn-ea"/>
                <a:cs typeface="+mn-cs"/>
              </a:rPr>
              <a:t>7: 467–73</a:t>
            </a:r>
            <a:br>
              <a:rPr lang="sk-SK" sz="1400" dirty="0">
                <a:solidFill>
                  <a:srgbClr val="79A7AC"/>
                </a:solidFill>
                <a:latin typeface="+mn-lt"/>
                <a:ea typeface="+mn-ea"/>
                <a:cs typeface="+mn-cs"/>
              </a:rPr>
            </a:br>
            <a:br>
              <a:rPr lang="sk-SK" sz="1400" dirty="0">
                <a:solidFill>
                  <a:srgbClr val="79A7AC"/>
                </a:solidFill>
                <a:latin typeface="+mn-lt"/>
                <a:ea typeface="+mn-ea"/>
                <a:cs typeface="+mn-cs"/>
              </a:rPr>
            </a:br>
            <a:r>
              <a:rPr lang="sk-SK" sz="1400" dirty="0" err="1">
                <a:solidFill>
                  <a:srgbClr val="79A7AC"/>
                </a:solidFill>
                <a:latin typeface="+mn-lt"/>
                <a:ea typeface="+mn-ea"/>
                <a:cs typeface="+mn-cs"/>
              </a:rPr>
              <a:t>Peters</a:t>
            </a:r>
            <a:r>
              <a:rPr lang="sk-SK" sz="1400" dirty="0">
                <a:solidFill>
                  <a:srgbClr val="79A7AC"/>
                </a:solidFill>
                <a:latin typeface="+mn-lt"/>
                <a:ea typeface="+mn-ea"/>
                <a:cs typeface="+mn-cs"/>
              </a:rPr>
              <a:t>, M. D. J</a:t>
            </a:r>
            <a:r>
              <a:rPr lang="en-US" sz="1400" dirty="0">
                <a:solidFill>
                  <a:srgbClr val="79A7AC"/>
                </a:solidFill>
                <a:latin typeface="+mn-lt"/>
                <a:ea typeface="+mn-ea"/>
                <a:cs typeface="+mn-cs"/>
              </a:rPr>
              <a:t>. </a:t>
            </a:r>
            <a:r>
              <a:rPr lang="sk-SK" sz="1400" dirty="0">
                <a:solidFill>
                  <a:srgbClr val="79A7AC"/>
                </a:solidFill>
                <a:latin typeface="+mn-lt"/>
                <a:ea typeface="+mn-ea"/>
                <a:cs typeface="+mn-cs"/>
              </a:rPr>
              <a:t>et al. (2020). </a:t>
            </a:r>
            <a:r>
              <a:rPr lang="sk-SK" sz="1400" dirty="0" err="1">
                <a:solidFill>
                  <a:srgbClr val="79A7AC"/>
                </a:solidFill>
                <a:latin typeface="+mn-lt"/>
                <a:ea typeface="+mn-ea"/>
                <a:cs typeface="+mn-cs"/>
              </a:rPr>
              <a:t>Chapter</a:t>
            </a:r>
            <a:r>
              <a:rPr lang="sk-SK" sz="1400" dirty="0">
                <a:solidFill>
                  <a:srgbClr val="79A7AC"/>
                </a:solidFill>
                <a:latin typeface="+mn-lt"/>
                <a:ea typeface="+mn-ea"/>
                <a:cs typeface="+mn-cs"/>
              </a:rPr>
              <a:t> 11: </a:t>
            </a:r>
            <a:r>
              <a:rPr lang="sk-SK" sz="1400" dirty="0" err="1">
                <a:solidFill>
                  <a:srgbClr val="79A7AC"/>
                </a:solidFill>
                <a:latin typeface="+mn-lt"/>
                <a:ea typeface="+mn-ea"/>
                <a:cs typeface="+mn-cs"/>
              </a:rPr>
              <a:t>Scoping</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reviews</a:t>
            </a:r>
            <a:r>
              <a:rPr lang="sk-SK" sz="1400" dirty="0">
                <a:solidFill>
                  <a:srgbClr val="79A7AC"/>
                </a:solidFill>
                <a:latin typeface="+mn-lt"/>
                <a:ea typeface="+mn-ea"/>
                <a:cs typeface="+mn-cs"/>
              </a:rPr>
              <a:t>. In E. </a:t>
            </a:r>
            <a:r>
              <a:rPr lang="sk-SK" sz="1400" dirty="0" err="1">
                <a:solidFill>
                  <a:srgbClr val="79A7AC"/>
                </a:solidFill>
                <a:latin typeface="+mn-lt"/>
                <a:ea typeface="+mn-ea"/>
                <a:cs typeface="+mn-cs"/>
              </a:rPr>
              <a:t>Aromataris</a:t>
            </a:r>
            <a:r>
              <a:rPr lang="sk-SK" sz="1400" dirty="0">
                <a:solidFill>
                  <a:srgbClr val="79A7AC"/>
                </a:solidFill>
                <a:latin typeface="+mn-lt"/>
                <a:ea typeface="+mn-ea"/>
                <a:cs typeface="+mn-cs"/>
              </a:rPr>
              <a:t> &amp; Z. </a:t>
            </a:r>
            <a:r>
              <a:rPr lang="sk-SK" sz="1400" dirty="0" err="1">
                <a:solidFill>
                  <a:srgbClr val="79A7AC"/>
                </a:solidFill>
                <a:latin typeface="+mn-lt"/>
                <a:ea typeface="+mn-ea"/>
                <a:cs typeface="+mn-cs"/>
              </a:rPr>
              <a:t>Munn</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Eds</a:t>
            </a:r>
            <a:r>
              <a:rPr lang="sk-SK" sz="1400" dirty="0">
                <a:solidFill>
                  <a:srgbClr val="79A7AC"/>
                </a:solidFill>
                <a:latin typeface="+mn-lt"/>
                <a:ea typeface="+mn-ea"/>
                <a:cs typeface="+mn-cs"/>
              </a:rPr>
              <a:t>.) JBI </a:t>
            </a:r>
            <a:r>
              <a:rPr lang="sk-SK" sz="1400" dirty="0" err="1">
                <a:solidFill>
                  <a:srgbClr val="79A7AC"/>
                </a:solidFill>
                <a:latin typeface="+mn-lt"/>
                <a:ea typeface="+mn-ea"/>
                <a:cs typeface="+mn-cs"/>
              </a:rPr>
              <a:t>manual</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for</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evidence</a:t>
            </a:r>
            <a:r>
              <a:rPr lang="sk-SK" sz="1400" dirty="0">
                <a:solidFill>
                  <a:srgbClr val="79A7AC"/>
                </a:solidFill>
                <a:latin typeface="+mn-lt"/>
                <a:ea typeface="+mn-ea"/>
                <a:cs typeface="+mn-cs"/>
              </a:rPr>
              <a:t> </a:t>
            </a:r>
            <a:r>
              <a:rPr lang="sk-SK" sz="1400" dirty="0" err="1">
                <a:solidFill>
                  <a:srgbClr val="79A7AC"/>
                </a:solidFill>
                <a:latin typeface="+mn-lt"/>
                <a:ea typeface="+mn-ea"/>
                <a:cs typeface="+mn-cs"/>
              </a:rPr>
              <a:t>synthesis</a:t>
            </a:r>
            <a:r>
              <a:rPr lang="sk-SK" sz="1400" dirty="0">
                <a:solidFill>
                  <a:srgbClr val="79A7AC"/>
                </a:solidFill>
                <a:latin typeface="+mn-lt"/>
                <a:ea typeface="+mn-ea"/>
                <a:cs typeface="+mn-cs"/>
              </a:rPr>
              <a:t>. JBI.</a:t>
            </a:r>
            <a:br>
              <a:rPr lang="sk-SK" sz="1400" dirty="0">
                <a:solidFill>
                  <a:srgbClr val="79A7AC"/>
                </a:solidFill>
                <a:latin typeface="+mn-lt"/>
                <a:ea typeface="+mn-ea"/>
                <a:cs typeface="+mn-cs"/>
              </a:rPr>
            </a:br>
            <a:endParaRPr lang="sk-SK" sz="1400" dirty="0">
              <a:solidFill>
                <a:srgbClr val="79A7AC"/>
              </a:solidFill>
              <a:latin typeface="+mn-lt"/>
              <a:ea typeface="+mn-ea"/>
              <a:cs typeface="+mn-cs"/>
            </a:endParaRPr>
          </a:p>
        </p:txBody>
      </p:sp>
      <p:sp>
        <p:nvSpPr>
          <p:cNvPr id="4" name="Google Shape;388;p36">
            <a:extLst>
              <a:ext uri="{FF2B5EF4-FFF2-40B4-BE49-F238E27FC236}">
                <a16:creationId xmlns:a16="http://schemas.microsoft.com/office/drawing/2014/main" id="{D8EE87B7-8E4F-4BA3-A645-24FE875CD798}"/>
              </a:ext>
            </a:extLst>
          </p:cNvPr>
          <p:cNvSpPr txBox="1">
            <a:spLocks/>
          </p:cNvSpPr>
          <p:nvPr/>
        </p:nvSpPr>
        <p:spPr>
          <a:xfrm>
            <a:off x="756557" y="1072178"/>
            <a:ext cx="11502782" cy="5988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b="0" i="0" kern="1200">
                <a:solidFill>
                  <a:srgbClr val="FF6666"/>
                </a:solidFill>
                <a:latin typeface="Arial" panose="020B0604020202020204" pitchFamily="34" charset="0"/>
                <a:ea typeface="+mj-ea"/>
                <a:cs typeface="Arial" panose="020B0604020202020204" pitchFamily="34" charset="0"/>
              </a:defRPr>
            </a:lvl1pPr>
          </a:lstStyle>
          <a:p>
            <a:r>
              <a:rPr lang="fr-FR" sz="2400" dirty="0">
                <a:solidFill>
                  <a:srgbClr val="79A7AC"/>
                </a:solidFill>
                <a:latin typeface="+mn-lt"/>
                <a:ea typeface="+mn-ea"/>
              </a:rPr>
              <a:t>Population—Concept—Context (PCC) framework</a:t>
            </a:r>
          </a:p>
        </p:txBody>
      </p:sp>
    </p:spTree>
    <p:extLst>
      <p:ext uri="{BB962C8B-B14F-4D97-AF65-F5344CB8AC3E}">
        <p14:creationId xmlns:p14="http://schemas.microsoft.com/office/powerpoint/2010/main" val="3418723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6EE64-B869-71BA-CDAE-DC0D331C80B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4038F72-F500-2C9C-1FEC-193FC1EDA979}"/>
              </a:ext>
            </a:extLst>
          </p:cNvPr>
          <p:cNvSpPr>
            <a:spLocks noGrp="1"/>
          </p:cNvSpPr>
          <p:nvPr>
            <p:ph type="title"/>
          </p:nvPr>
        </p:nvSpPr>
        <p:spPr>
          <a:xfrm>
            <a:off x="697463" y="289532"/>
            <a:ext cx="10460394" cy="837629"/>
          </a:xfrm>
        </p:spPr>
        <p:txBody>
          <a:bodyPr/>
          <a:lstStyle/>
          <a:p>
            <a:r>
              <a:rPr lang="sk-SK" sz="4000" b="1" dirty="0" err="1"/>
              <a:t>Methods</a:t>
            </a:r>
            <a:r>
              <a:rPr lang="en-US" sz="4000" b="1" dirty="0"/>
              <a:t> | </a:t>
            </a:r>
            <a:r>
              <a:rPr lang="en-GB" sz="4000" b="1" dirty="0"/>
              <a:t>Information sources </a:t>
            </a:r>
            <a:endParaRPr lang="it-IT" sz="4000" b="1" dirty="0"/>
          </a:p>
        </p:txBody>
      </p:sp>
      <p:sp>
        <p:nvSpPr>
          <p:cNvPr id="4" name="Google Shape;388;p36">
            <a:extLst>
              <a:ext uri="{FF2B5EF4-FFF2-40B4-BE49-F238E27FC236}">
                <a16:creationId xmlns:a16="http://schemas.microsoft.com/office/drawing/2014/main" id="{2561C90F-0843-3088-1372-2C679182FA0E}"/>
              </a:ext>
            </a:extLst>
          </p:cNvPr>
          <p:cNvSpPr txBox="1">
            <a:spLocks/>
          </p:cNvSpPr>
          <p:nvPr/>
        </p:nvSpPr>
        <p:spPr>
          <a:xfrm>
            <a:off x="756557" y="1072178"/>
            <a:ext cx="11502782" cy="5988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b="0" i="0" kern="1200">
                <a:solidFill>
                  <a:srgbClr val="FF6666"/>
                </a:solidFill>
                <a:latin typeface="Arial" panose="020B0604020202020204" pitchFamily="34" charset="0"/>
                <a:ea typeface="+mj-ea"/>
                <a:cs typeface="Arial" panose="020B0604020202020204" pitchFamily="34" charset="0"/>
              </a:defRPr>
            </a:lvl1pPr>
          </a:lstStyle>
          <a:p>
            <a:endParaRPr lang="fr-FR" sz="2400" b="1" dirty="0">
              <a:solidFill>
                <a:schemeClr val="tx1">
                  <a:lumMod val="95000"/>
                  <a:lumOff val="5000"/>
                </a:schemeClr>
              </a:solidFill>
              <a:latin typeface="+mn-lt"/>
              <a:ea typeface="+mn-ea"/>
            </a:endParaRPr>
          </a:p>
        </p:txBody>
      </p:sp>
      <p:cxnSp>
        <p:nvCxnSpPr>
          <p:cNvPr id="7" name="Google Shape;404;p37">
            <a:extLst>
              <a:ext uri="{FF2B5EF4-FFF2-40B4-BE49-F238E27FC236}">
                <a16:creationId xmlns:a16="http://schemas.microsoft.com/office/drawing/2014/main" id="{7D6062FE-CFF0-C969-8AA7-1E912BAFBC25}"/>
              </a:ext>
            </a:extLst>
          </p:cNvPr>
          <p:cNvCxnSpPr>
            <a:cxnSpLocks/>
          </p:cNvCxnSpPr>
          <p:nvPr/>
        </p:nvCxnSpPr>
        <p:spPr>
          <a:xfrm>
            <a:off x="824463" y="1664435"/>
            <a:ext cx="7368851" cy="0"/>
          </a:xfrm>
          <a:prstGeom prst="straightConnector1">
            <a:avLst/>
          </a:prstGeom>
          <a:noFill/>
          <a:ln w="19050" cap="flat" cmpd="sng">
            <a:solidFill>
              <a:srgbClr val="404040"/>
            </a:solidFill>
            <a:prstDash val="solid"/>
            <a:round/>
            <a:headEnd type="none" w="med" len="med"/>
            <a:tailEnd type="none" w="med" len="med"/>
          </a:ln>
        </p:spPr>
      </p:cxnSp>
      <p:sp>
        <p:nvSpPr>
          <p:cNvPr id="9" name="BlokTextu 8">
            <a:extLst>
              <a:ext uri="{FF2B5EF4-FFF2-40B4-BE49-F238E27FC236}">
                <a16:creationId xmlns:a16="http://schemas.microsoft.com/office/drawing/2014/main" id="{EE783A68-AE85-F434-298D-AB66E8C4192F}"/>
              </a:ext>
            </a:extLst>
          </p:cNvPr>
          <p:cNvSpPr txBox="1"/>
          <p:nvPr/>
        </p:nvSpPr>
        <p:spPr>
          <a:xfrm>
            <a:off x="697461" y="1807021"/>
            <a:ext cx="8306839" cy="1200329"/>
          </a:xfrm>
          <a:prstGeom prst="rect">
            <a:avLst/>
          </a:prstGeom>
          <a:noFill/>
        </p:spPr>
        <p:txBody>
          <a:bodyPr wrap="square">
            <a:spAutoFit/>
          </a:bodyPr>
          <a:lstStyle/>
          <a:p>
            <a:r>
              <a:rPr lang="en-GB" sz="2400" dirty="0">
                <a:solidFill>
                  <a:srgbClr val="79A7AC"/>
                </a:solidFill>
              </a:rPr>
              <a:t>Web of Science, PubMed, CINAHL, Embase, and Cochrane Library </a:t>
            </a:r>
            <a:r>
              <a:rPr lang="en-GB" sz="2400" dirty="0"/>
              <a:t>Desktop search was conducted by two authors (VT, PM) </a:t>
            </a:r>
            <a:endParaRPr lang="sk-SK" sz="2400" dirty="0"/>
          </a:p>
          <a:p>
            <a:endParaRPr lang="sk-SK" sz="2400" dirty="0">
              <a:solidFill>
                <a:srgbClr val="79A7AC"/>
              </a:solidFill>
            </a:endParaRPr>
          </a:p>
        </p:txBody>
      </p:sp>
      <p:sp>
        <p:nvSpPr>
          <p:cNvPr id="12" name="BlokTextu 11">
            <a:extLst>
              <a:ext uri="{FF2B5EF4-FFF2-40B4-BE49-F238E27FC236}">
                <a16:creationId xmlns:a16="http://schemas.microsoft.com/office/drawing/2014/main" id="{9144451E-D6AC-DEDE-A93E-7D8C7614234E}"/>
              </a:ext>
            </a:extLst>
          </p:cNvPr>
          <p:cNvSpPr txBox="1"/>
          <p:nvPr/>
        </p:nvSpPr>
        <p:spPr>
          <a:xfrm>
            <a:off x="697460" y="3018289"/>
            <a:ext cx="8485187" cy="1938992"/>
          </a:xfrm>
          <a:prstGeom prst="rect">
            <a:avLst/>
          </a:prstGeom>
          <a:noFill/>
        </p:spPr>
        <p:txBody>
          <a:bodyPr wrap="square">
            <a:spAutoFit/>
          </a:bodyPr>
          <a:lstStyle/>
          <a:p>
            <a:r>
              <a:rPr lang="en-GB" sz="2400" dirty="0"/>
              <a:t>We searched also </a:t>
            </a:r>
            <a:r>
              <a:rPr lang="en-GB" sz="2400" dirty="0">
                <a:solidFill>
                  <a:srgbClr val="5E7779"/>
                </a:solidFill>
              </a:rPr>
              <a:t>Google Scholar</a:t>
            </a:r>
            <a:r>
              <a:rPr lang="en-GB" sz="2400" dirty="0">
                <a:solidFill>
                  <a:srgbClr val="404040"/>
                </a:solidFill>
              </a:rPr>
              <a:t>.</a:t>
            </a:r>
            <a:r>
              <a:rPr lang="en-GB" sz="2400" dirty="0">
                <a:solidFill>
                  <a:srgbClr val="79A7AC"/>
                </a:solidFill>
              </a:rPr>
              <a:t> Grey literature </a:t>
            </a:r>
            <a:r>
              <a:rPr lang="en-GB" sz="2400" dirty="0"/>
              <a:t>was searched including newspaper articles, television reports, national registers, government data, policy documents, healthcare-affiliated organizations, commentaries, dissertations, and conference abstracts. </a:t>
            </a:r>
            <a:endParaRPr lang="sk-SK" sz="2400" dirty="0"/>
          </a:p>
        </p:txBody>
      </p:sp>
      <p:cxnSp>
        <p:nvCxnSpPr>
          <p:cNvPr id="13" name="Google Shape;404;p37">
            <a:extLst>
              <a:ext uri="{FF2B5EF4-FFF2-40B4-BE49-F238E27FC236}">
                <a16:creationId xmlns:a16="http://schemas.microsoft.com/office/drawing/2014/main" id="{2BECF792-A963-071A-4C44-A6B85FB0CF51}"/>
              </a:ext>
            </a:extLst>
          </p:cNvPr>
          <p:cNvCxnSpPr>
            <a:cxnSpLocks/>
          </p:cNvCxnSpPr>
          <p:nvPr/>
        </p:nvCxnSpPr>
        <p:spPr>
          <a:xfrm>
            <a:off x="824462" y="2876357"/>
            <a:ext cx="7368851" cy="0"/>
          </a:xfrm>
          <a:prstGeom prst="straightConnector1">
            <a:avLst/>
          </a:prstGeom>
          <a:noFill/>
          <a:ln w="19050" cap="flat" cmpd="sng">
            <a:solidFill>
              <a:srgbClr val="404040"/>
            </a:solidFill>
            <a:prstDash val="solid"/>
            <a:round/>
            <a:headEnd type="none" w="med" len="med"/>
            <a:tailEnd type="none" w="med" len="med"/>
          </a:ln>
        </p:spPr>
      </p:cxnSp>
      <p:sp>
        <p:nvSpPr>
          <p:cNvPr id="15" name="BlokTextu 14">
            <a:extLst>
              <a:ext uri="{FF2B5EF4-FFF2-40B4-BE49-F238E27FC236}">
                <a16:creationId xmlns:a16="http://schemas.microsoft.com/office/drawing/2014/main" id="{377CEE83-1EB4-DF23-417C-FD366A08F5AE}"/>
              </a:ext>
            </a:extLst>
          </p:cNvPr>
          <p:cNvSpPr txBox="1"/>
          <p:nvPr/>
        </p:nvSpPr>
        <p:spPr>
          <a:xfrm>
            <a:off x="697461" y="1048592"/>
            <a:ext cx="8485187" cy="461665"/>
          </a:xfrm>
          <a:prstGeom prst="rect">
            <a:avLst/>
          </a:prstGeom>
          <a:noFill/>
        </p:spPr>
        <p:txBody>
          <a:bodyPr wrap="square">
            <a:spAutoFit/>
          </a:bodyPr>
          <a:lstStyle/>
          <a:p>
            <a:r>
              <a:rPr lang="en-GB" sz="2400" dirty="0">
                <a:solidFill>
                  <a:srgbClr val="79A7AC"/>
                </a:solidFill>
              </a:rPr>
              <a:t>Bibliographic databases were searched from Jan 2015 to May 2025</a:t>
            </a:r>
            <a:r>
              <a:rPr lang="en-GB" dirty="0">
                <a:solidFill>
                  <a:srgbClr val="79A7AC"/>
                </a:solidFill>
              </a:rPr>
              <a:t> </a:t>
            </a:r>
            <a:endParaRPr lang="sk-SK" dirty="0">
              <a:solidFill>
                <a:srgbClr val="79A7AC"/>
              </a:solidFill>
            </a:endParaRPr>
          </a:p>
        </p:txBody>
      </p:sp>
      <p:cxnSp>
        <p:nvCxnSpPr>
          <p:cNvPr id="16" name="Google Shape;404;p37">
            <a:extLst>
              <a:ext uri="{FF2B5EF4-FFF2-40B4-BE49-F238E27FC236}">
                <a16:creationId xmlns:a16="http://schemas.microsoft.com/office/drawing/2014/main" id="{1A5E8372-418F-14FA-E43E-28B813BDAFCC}"/>
              </a:ext>
            </a:extLst>
          </p:cNvPr>
          <p:cNvCxnSpPr>
            <a:cxnSpLocks/>
          </p:cNvCxnSpPr>
          <p:nvPr/>
        </p:nvCxnSpPr>
        <p:spPr>
          <a:xfrm>
            <a:off x="756557" y="5105207"/>
            <a:ext cx="7368851" cy="0"/>
          </a:xfrm>
          <a:prstGeom prst="straightConnector1">
            <a:avLst/>
          </a:prstGeom>
          <a:noFill/>
          <a:ln w="19050" cap="flat" cmpd="sng">
            <a:solidFill>
              <a:srgbClr val="404040"/>
            </a:solidFill>
            <a:prstDash val="solid"/>
            <a:round/>
            <a:headEnd type="none" w="med" len="med"/>
            <a:tailEnd type="none" w="med" len="med"/>
          </a:ln>
        </p:spPr>
      </p:cxnSp>
      <p:sp>
        <p:nvSpPr>
          <p:cNvPr id="17" name="BlokTextu 16">
            <a:extLst>
              <a:ext uri="{FF2B5EF4-FFF2-40B4-BE49-F238E27FC236}">
                <a16:creationId xmlns:a16="http://schemas.microsoft.com/office/drawing/2014/main" id="{37DA1959-F1F6-7D81-215F-833C9ADF4DA1}"/>
              </a:ext>
            </a:extLst>
          </p:cNvPr>
          <p:cNvSpPr txBox="1"/>
          <p:nvPr/>
        </p:nvSpPr>
        <p:spPr>
          <a:xfrm>
            <a:off x="697459" y="5265704"/>
            <a:ext cx="8485187" cy="830997"/>
          </a:xfrm>
          <a:prstGeom prst="rect">
            <a:avLst/>
          </a:prstGeom>
          <a:noFill/>
        </p:spPr>
        <p:txBody>
          <a:bodyPr wrap="square">
            <a:spAutoFit/>
          </a:bodyPr>
          <a:lstStyle/>
          <a:p>
            <a:pPr lvl="0"/>
            <a:r>
              <a:rPr lang="en-GB" sz="2400" dirty="0">
                <a:solidFill>
                  <a:srgbClr val="79A7AC"/>
                </a:solidFill>
              </a:rPr>
              <a:t>Exclusion criteria: </a:t>
            </a:r>
            <a:r>
              <a:rPr lang="en-GB" sz="2400" dirty="0"/>
              <a:t>guidelines, technical reports, </a:t>
            </a:r>
            <a:r>
              <a:rPr lang="en-GB" sz="2400" dirty="0">
                <a:latin typeface="Calibri" panose="020F0502020204030204" pitchFamily="34" charset="0"/>
                <a:ea typeface="Calibri" panose="020F0502020204030204" pitchFamily="34" charset="0"/>
                <a:cs typeface="Calibri" panose="020F0502020204030204" pitchFamily="34" charset="0"/>
              </a:rPr>
              <a:t>economic </a:t>
            </a:r>
            <a:endParaRPr lang="sk-SK" sz="2400" dirty="0">
              <a:latin typeface="Calibri" panose="020F0502020204030204" pitchFamily="34" charset="0"/>
              <a:ea typeface="Calibri" panose="020F0502020204030204" pitchFamily="34" charset="0"/>
              <a:cs typeface="Calibri" panose="020F0502020204030204" pitchFamily="34" charset="0"/>
            </a:endParaRPr>
          </a:p>
          <a:p>
            <a:r>
              <a:rPr lang="en-GB" sz="2400" dirty="0">
                <a:latin typeface="Calibri" panose="020F0502020204030204" pitchFamily="34" charset="0"/>
                <a:ea typeface="Calibri" panose="020F0502020204030204" pitchFamily="34" charset="0"/>
                <a:cs typeface="Calibri" panose="020F0502020204030204" pitchFamily="34" charset="0"/>
              </a:rPr>
              <a:t>evaluations, </a:t>
            </a:r>
            <a:r>
              <a:rPr lang="sk-SK" sz="2400" dirty="0"/>
              <a:t>l</a:t>
            </a:r>
            <a:r>
              <a:rPr lang="en-GB" sz="2400" dirty="0" err="1"/>
              <a:t>etters</a:t>
            </a:r>
            <a:r>
              <a:rPr lang="sk-SK" sz="2400" dirty="0"/>
              <a:t> to editor</a:t>
            </a:r>
            <a:endParaRPr lang="sk-SK" dirty="0">
              <a:solidFill>
                <a:srgbClr val="79A7AC"/>
              </a:solidFill>
            </a:endParaRPr>
          </a:p>
        </p:txBody>
      </p:sp>
      <p:sp>
        <p:nvSpPr>
          <p:cNvPr id="18" name="Obdĺžnik 17">
            <a:extLst>
              <a:ext uri="{FF2B5EF4-FFF2-40B4-BE49-F238E27FC236}">
                <a16:creationId xmlns:a16="http://schemas.microsoft.com/office/drawing/2014/main" id="{884C29DD-BCCC-33EC-9F9A-A00D731AD97A}"/>
              </a:ext>
            </a:extLst>
          </p:cNvPr>
          <p:cNvSpPr/>
          <p:nvPr/>
        </p:nvSpPr>
        <p:spPr>
          <a:xfrm rot="5400000">
            <a:off x="9292122" y="1011025"/>
            <a:ext cx="1777803" cy="1014517"/>
          </a:xfrm>
          <a:prstGeom prst="rect">
            <a:avLst/>
          </a:prstGeom>
          <a:solidFill>
            <a:srgbClr val="B5DAD1"/>
          </a:solidFill>
          <a:ln>
            <a:solidFill>
              <a:srgbClr val="79A7AC"/>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sk-SK" sz="2200" b="1" dirty="0"/>
              <a:t>DATABASES</a:t>
            </a:r>
          </a:p>
        </p:txBody>
      </p:sp>
      <p:sp>
        <p:nvSpPr>
          <p:cNvPr id="20" name="Obdĺžnik 19">
            <a:extLst>
              <a:ext uri="{FF2B5EF4-FFF2-40B4-BE49-F238E27FC236}">
                <a16:creationId xmlns:a16="http://schemas.microsoft.com/office/drawing/2014/main" id="{AD2DD88E-4421-1C80-60AC-7B4381C8E604}"/>
              </a:ext>
            </a:extLst>
          </p:cNvPr>
          <p:cNvSpPr/>
          <p:nvPr/>
        </p:nvSpPr>
        <p:spPr>
          <a:xfrm rot="5400000">
            <a:off x="8839326" y="3632070"/>
            <a:ext cx="2683392" cy="1014517"/>
          </a:xfrm>
          <a:prstGeom prst="rect">
            <a:avLst/>
          </a:prstGeom>
          <a:solidFill>
            <a:srgbClr val="B5DAD1"/>
          </a:solidFill>
          <a:ln>
            <a:solidFill>
              <a:srgbClr val="79A7AC"/>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sk-SK" sz="2200" b="1" dirty="0"/>
              <a:t>GREY LITERATURE</a:t>
            </a:r>
          </a:p>
        </p:txBody>
      </p:sp>
    </p:spTree>
    <p:extLst>
      <p:ext uri="{BB962C8B-B14F-4D97-AF65-F5344CB8AC3E}">
        <p14:creationId xmlns:p14="http://schemas.microsoft.com/office/powerpoint/2010/main" val="208298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F221-3823-EA15-084B-E5CDB953633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F4C7A29-0B1E-ED2E-F03F-A091481CDC87}"/>
              </a:ext>
            </a:extLst>
          </p:cNvPr>
          <p:cNvSpPr>
            <a:spLocks noGrp="1"/>
          </p:cNvSpPr>
          <p:nvPr>
            <p:ph type="title"/>
          </p:nvPr>
        </p:nvSpPr>
        <p:spPr>
          <a:xfrm>
            <a:off x="697463" y="289532"/>
            <a:ext cx="10460394" cy="837629"/>
          </a:xfrm>
        </p:spPr>
        <p:txBody>
          <a:bodyPr/>
          <a:lstStyle/>
          <a:p>
            <a:r>
              <a:rPr lang="en-US" sz="4000" b="1" dirty="0"/>
              <a:t>Results | Type of Sources | </a:t>
            </a:r>
            <a:r>
              <a:rPr lang="en-GB" sz="4000" b="1" dirty="0"/>
              <a:t>Flowchart</a:t>
            </a:r>
            <a:endParaRPr lang="it-IT" sz="4000" b="1" dirty="0"/>
          </a:p>
        </p:txBody>
      </p:sp>
      <p:sp>
        <p:nvSpPr>
          <p:cNvPr id="4" name="Google Shape;388;p36">
            <a:extLst>
              <a:ext uri="{FF2B5EF4-FFF2-40B4-BE49-F238E27FC236}">
                <a16:creationId xmlns:a16="http://schemas.microsoft.com/office/drawing/2014/main" id="{D00D534D-3342-74C3-9696-479AE7F3F58F}"/>
              </a:ext>
            </a:extLst>
          </p:cNvPr>
          <p:cNvSpPr txBox="1">
            <a:spLocks/>
          </p:cNvSpPr>
          <p:nvPr/>
        </p:nvSpPr>
        <p:spPr>
          <a:xfrm>
            <a:off x="756557" y="1072178"/>
            <a:ext cx="11502782" cy="5988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b="0" i="0" kern="1200">
                <a:solidFill>
                  <a:srgbClr val="FF6666"/>
                </a:solidFill>
                <a:latin typeface="Arial" panose="020B0604020202020204" pitchFamily="34" charset="0"/>
                <a:ea typeface="+mj-ea"/>
                <a:cs typeface="Arial" panose="020B0604020202020204" pitchFamily="34" charset="0"/>
              </a:defRPr>
            </a:lvl1pPr>
          </a:lstStyle>
          <a:p>
            <a:endParaRPr lang="fr-FR" sz="2400" b="1" dirty="0">
              <a:solidFill>
                <a:schemeClr val="tx1">
                  <a:lumMod val="95000"/>
                  <a:lumOff val="5000"/>
                </a:schemeClr>
              </a:solidFill>
              <a:latin typeface="+mn-lt"/>
              <a:ea typeface="+mn-ea"/>
            </a:endParaRPr>
          </a:p>
        </p:txBody>
      </p:sp>
      <p:pic>
        <p:nvPicPr>
          <p:cNvPr id="5" name="Obrázok 4">
            <a:extLst>
              <a:ext uri="{FF2B5EF4-FFF2-40B4-BE49-F238E27FC236}">
                <a16:creationId xmlns:a16="http://schemas.microsoft.com/office/drawing/2014/main" id="{EAADDE35-D64D-A501-7C35-3222416CD9A6}"/>
              </a:ext>
            </a:extLst>
          </p:cNvPr>
          <p:cNvPicPr>
            <a:picLocks noChangeAspect="1"/>
          </p:cNvPicPr>
          <p:nvPr/>
        </p:nvPicPr>
        <p:blipFill>
          <a:blip r:embed="rId3"/>
          <a:stretch>
            <a:fillRect/>
          </a:stretch>
        </p:blipFill>
        <p:spPr>
          <a:xfrm>
            <a:off x="8342302" y="1368889"/>
            <a:ext cx="3524941" cy="3638550"/>
          </a:xfrm>
          <a:prstGeom prst="rect">
            <a:avLst/>
          </a:prstGeom>
        </p:spPr>
      </p:pic>
      <p:pic>
        <p:nvPicPr>
          <p:cNvPr id="8" name="Obrázok 7">
            <a:extLst>
              <a:ext uri="{FF2B5EF4-FFF2-40B4-BE49-F238E27FC236}">
                <a16:creationId xmlns:a16="http://schemas.microsoft.com/office/drawing/2014/main" id="{391F1EBC-6D91-78DB-5A0F-01E36064B970}"/>
              </a:ext>
            </a:extLst>
          </p:cNvPr>
          <p:cNvPicPr>
            <a:picLocks noChangeAspect="1"/>
          </p:cNvPicPr>
          <p:nvPr/>
        </p:nvPicPr>
        <p:blipFill>
          <a:blip r:embed="rId4"/>
          <a:stretch>
            <a:fillRect/>
          </a:stretch>
        </p:blipFill>
        <p:spPr>
          <a:xfrm>
            <a:off x="260349" y="1307618"/>
            <a:ext cx="7903183" cy="3638550"/>
          </a:xfrm>
          <a:prstGeom prst="rect">
            <a:avLst/>
          </a:prstGeom>
        </p:spPr>
      </p:pic>
      <p:sp>
        <p:nvSpPr>
          <p:cNvPr id="14" name="BlokTextu 13">
            <a:extLst>
              <a:ext uri="{FF2B5EF4-FFF2-40B4-BE49-F238E27FC236}">
                <a16:creationId xmlns:a16="http://schemas.microsoft.com/office/drawing/2014/main" id="{2550E713-2196-97ED-E3B3-EBC3C52DC4C9}"/>
              </a:ext>
            </a:extLst>
          </p:cNvPr>
          <p:cNvSpPr txBox="1"/>
          <p:nvPr/>
        </p:nvSpPr>
        <p:spPr>
          <a:xfrm>
            <a:off x="260349" y="5550382"/>
            <a:ext cx="11998989" cy="1030667"/>
          </a:xfrm>
          <a:prstGeom prst="rect">
            <a:avLst/>
          </a:prstGeom>
          <a:noFill/>
        </p:spPr>
        <p:txBody>
          <a:bodyPr wrap="square">
            <a:spAutoFit/>
          </a:bodyPr>
          <a:lstStyle/>
          <a:p>
            <a:pPr>
              <a:lnSpc>
                <a:spcPct val="107000"/>
              </a:lnSpc>
              <a:spcAft>
                <a:spcPts val="800"/>
              </a:spcAft>
            </a:pPr>
            <a:r>
              <a:rPr lang="en-GB" sz="2400" dirty="0">
                <a:effectLst/>
                <a:ea typeface="Calibri" panose="020F0502020204030204" pitchFamily="34" charset="0"/>
                <a:cs typeface="Times New Roman" panose="02020603050405020304" pitchFamily="18" charset="0"/>
              </a:rPr>
              <a:t>Computer-aided search n=807</a:t>
            </a:r>
            <a:r>
              <a:rPr lang="en-GB" sz="2400" dirty="0">
                <a:ea typeface="Calibri" panose="020F0502020204030204" pitchFamily="34" charset="0"/>
                <a:cs typeface="Times New Roman" panose="02020603050405020304" pitchFamily="18" charset="0"/>
              </a:rPr>
              <a:t> -&gt; </a:t>
            </a:r>
            <a:r>
              <a:rPr lang="en-GB" sz="2400" dirty="0"/>
              <a:t>781 excluded -&gt; </a:t>
            </a:r>
            <a:r>
              <a:rPr lang="en-GB" sz="2400" b="1" dirty="0">
                <a:solidFill>
                  <a:srgbClr val="79A7AC"/>
                </a:solidFill>
              </a:rPr>
              <a:t>Sources remained for review; n</a:t>
            </a:r>
            <a:r>
              <a:rPr lang="en-GB" sz="2400" b="1">
                <a:solidFill>
                  <a:srgbClr val="79A7AC"/>
                </a:solidFill>
              </a:rPr>
              <a:t>= 33</a:t>
            </a:r>
            <a:endParaRPr lang="sk-SK" sz="2400" b="1" dirty="0">
              <a:solidFill>
                <a:srgbClr val="79A7AC"/>
              </a:solidFill>
            </a:endParaRPr>
          </a:p>
          <a:p>
            <a:pPr>
              <a:lnSpc>
                <a:spcPct val="107000"/>
              </a:lnSpc>
              <a:spcAft>
                <a:spcPts val="800"/>
              </a:spcAft>
              <a:buNone/>
            </a:pPr>
            <a:endParaRPr lang="sk-SK"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3275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F4E64-9F55-6CBB-F634-2BBB9F3EDAB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15CCAC6-12C0-789E-76D0-EB102151D645}"/>
              </a:ext>
            </a:extLst>
          </p:cNvPr>
          <p:cNvSpPr>
            <a:spLocks noGrp="1"/>
          </p:cNvSpPr>
          <p:nvPr>
            <p:ph type="title"/>
          </p:nvPr>
        </p:nvSpPr>
        <p:spPr>
          <a:xfrm>
            <a:off x="697463" y="289532"/>
            <a:ext cx="10460394" cy="837629"/>
          </a:xfrm>
        </p:spPr>
        <p:txBody>
          <a:bodyPr/>
          <a:lstStyle/>
          <a:p>
            <a:r>
              <a:rPr lang="en-US" sz="4000" b="1" dirty="0"/>
              <a:t>Results | </a:t>
            </a:r>
            <a:r>
              <a:rPr lang="en-US" sz="2400" b="1" dirty="0"/>
              <a:t>Key t</a:t>
            </a:r>
            <a:r>
              <a:rPr lang="en-GB" sz="2400" b="1" dirty="0" err="1"/>
              <a:t>hemes</a:t>
            </a:r>
            <a:r>
              <a:rPr lang="en-GB" sz="2400" b="1" dirty="0"/>
              <a:t> related to the state of EC  in Slovakia </a:t>
            </a:r>
            <a:endParaRPr lang="it-IT" sz="2400" b="1" dirty="0"/>
          </a:p>
        </p:txBody>
      </p:sp>
      <p:sp>
        <p:nvSpPr>
          <p:cNvPr id="4" name="Google Shape;388;p36">
            <a:extLst>
              <a:ext uri="{FF2B5EF4-FFF2-40B4-BE49-F238E27FC236}">
                <a16:creationId xmlns:a16="http://schemas.microsoft.com/office/drawing/2014/main" id="{BFB19D8D-E0EA-89AC-4E0D-8FF171FDF862}"/>
              </a:ext>
            </a:extLst>
          </p:cNvPr>
          <p:cNvSpPr txBox="1">
            <a:spLocks/>
          </p:cNvSpPr>
          <p:nvPr/>
        </p:nvSpPr>
        <p:spPr>
          <a:xfrm>
            <a:off x="756557" y="1072178"/>
            <a:ext cx="11502782" cy="5988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b="0" i="0" kern="1200">
                <a:solidFill>
                  <a:srgbClr val="FF6666"/>
                </a:solidFill>
                <a:latin typeface="Arial" panose="020B0604020202020204" pitchFamily="34" charset="0"/>
                <a:ea typeface="+mj-ea"/>
                <a:cs typeface="Arial" panose="020B0604020202020204" pitchFamily="34" charset="0"/>
              </a:defRPr>
            </a:lvl1pPr>
          </a:lstStyle>
          <a:p>
            <a:endParaRPr lang="fr-FR" sz="2400" b="1" dirty="0">
              <a:solidFill>
                <a:schemeClr val="tx1">
                  <a:lumMod val="95000"/>
                  <a:lumOff val="5000"/>
                </a:schemeClr>
              </a:solidFill>
              <a:latin typeface="+mn-lt"/>
              <a:ea typeface="+mn-ea"/>
            </a:endParaRPr>
          </a:p>
        </p:txBody>
      </p:sp>
      <p:pic>
        <p:nvPicPr>
          <p:cNvPr id="8" name="Obrázok 7">
            <a:extLst>
              <a:ext uri="{FF2B5EF4-FFF2-40B4-BE49-F238E27FC236}">
                <a16:creationId xmlns:a16="http://schemas.microsoft.com/office/drawing/2014/main" id="{819F10D0-752A-5DA8-9FE6-3643409068F4}"/>
              </a:ext>
            </a:extLst>
          </p:cNvPr>
          <p:cNvPicPr>
            <a:picLocks noChangeAspect="1"/>
          </p:cNvPicPr>
          <p:nvPr/>
        </p:nvPicPr>
        <p:blipFill>
          <a:blip r:embed="rId3"/>
          <a:stretch>
            <a:fillRect/>
          </a:stretch>
        </p:blipFill>
        <p:spPr>
          <a:xfrm>
            <a:off x="849086" y="1127161"/>
            <a:ext cx="7976006" cy="5513125"/>
          </a:xfrm>
          <a:prstGeom prst="rect">
            <a:avLst/>
          </a:prstGeom>
        </p:spPr>
      </p:pic>
    </p:spTree>
    <p:extLst>
      <p:ext uri="{BB962C8B-B14F-4D97-AF65-F5344CB8AC3E}">
        <p14:creationId xmlns:p14="http://schemas.microsoft.com/office/powerpoint/2010/main" val="3623031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522E9-FE4F-C041-E298-47C6F85E687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73F80A8-D710-6E2F-599C-70A750632FD1}"/>
              </a:ext>
            </a:extLst>
          </p:cNvPr>
          <p:cNvSpPr>
            <a:spLocks noGrp="1"/>
          </p:cNvSpPr>
          <p:nvPr>
            <p:ph type="title"/>
          </p:nvPr>
        </p:nvSpPr>
        <p:spPr>
          <a:xfrm>
            <a:off x="697463" y="289532"/>
            <a:ext cx="10460394" cy="837629"/>
          </a:xfrm>
        </p:spPr>
        <p:txBody>
          <a:bodyPr/>
          <a:lstStyle/>
          <a:p>
            <a:r>
              <a:rPr lang="en-US" sz="4000" b="1" dirty="0"/>
              <a:t>Results | </a:t>
            </a:r>
            <a:r>
              <a:rPr lang="en-US" sz="2400" b="1" dirty="0"/>
              <a:t>Key t</a:t>
            </a:r>
            <a:r>
              <a:rPr lang="en-GB" sz="2400" b="1" dirty="0" err="1"/>
              <a:t>hemes</a:t>
            </a:r>
            <a:r>
              <a:rPr lang="en-GB" sz="2400" b="1" dirty="0"/>
              <a:t> related to the state of EC  in Slovakia </a:t>
            </a:r>
            <a:endParaRPr lang="it-IT" sz="2400" b="1" dirty="0"/>
          </a:p>
        </p:txBody>
      </p:sp>
      <p:sp>
        <p:nvSpPr>
          <p:cNvPr id="4" name="Google Shape;388;p36">
            <a:extLst>
              <a:ext uri="{FF2B5EF4-FFF2-40B4-BE49-F238E27FC236}">
                <a16:creationId xmlns:a16="http://schemas.microsoft.com/office/drawing/2014/main" id="{6817B6C7-E32A-B8C0-4705-5E65FDB68998}"/>
              </a:ext>
            </a:extLst>
          </p:cNvPr>
          <p:cNvSpPr txBox="1">
            <a:spLocks/>
          </p:cNvSpPr>
          <p:nvPr/>
        </p:nvSpPr>
        <p:spPr>
          <a:xfrm>
            <a:off x="756557" y="1072178"/>
            <a:ext cx="11502782" cy="5988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3600" b="0" i="0" kern="1200">
                <a:solidFill>
                  <a:srgbClr val="FF6666"/>
                </a:solidFill>
                <a:latin typeface="Arial" panose="020B0604020202020204" pitchFamily="34" charset="0"/>
                <a:ea typeface="+mj-ea"/>
                <a:cs typeface="Arial" panose="020B0604020202020204" pitchFamily="34" charset="0"/>
              </a:defRPr>
            </a:lvl1pPr>
          </a:lstStyle>
          <a:p>
            <a:endParaRPr lang="fr-FR" sz="2400" b="1" dirty="0">
              <a:solidFill>
                <a:schemeClr val="tx1">
                  <a:lumMod val="95000"/>
                  <a:lumOff val="5000"/>
                </a:schemeClr>
              </a:solidFill>
              <a:latin typeface="+mn-lt"/>
              <a:ea typeface="+mn-ea"/>
            </a:endParaRPr>
          </a:p>
        </p:txBody>
      </p:sp>
      <p:pic>
        <p:nvPicPr>
          <p:cNvPr id="5" name="Obrázok 4" descr="The image shows an excerpt from a scientific publication in the International Journal of Emergency Medicine, detailing an open-access review on the state of emergency care in Slovakia.&#10;&#10;Obsah vygenerovaný pomocou AI môže byť nesprávny.">
            <a:extLst>
              <a:ext uri="{FF2B5EF4-FFF2-40B4-BE49-F238E27FC236}">
                <a16:creationId xmlns:a16="http://schemas.microsoft.com/office/drawing/2014/main" id="{BF54FC25-053C-9DF3-57AE-CCEE662C1A59}"/>
              </a:ext>
            </a:extLst>
          </p:cNvPr>
          <p:cNvPicPr>
            <a:picLocks noChangeAspect="1"/>
          </p:cNvPicPr>
          <p:nvPr/>
        </p:nvPicPr>
        <p:blipFill>
          <a:blip r:embed="rId3"/>
          <a:stretch>
            <a:fillRect/>
          </a:stretch>
        </p:blipFill>
        <p:spPr>
          <a:xfrm>
            <a:off x="1018103" y="1623211"/>
            <a:ext cx="9989127" cy="3834211"/>
          </a:xfrm>
          <a:prstGeom prst="rect">
            <a:avLst/>
          </a:prstGeom>
        </p:spPr>
      </p:pic>
      <p:sp>
        <p:nvSpPr>
          <p:cNvPr id="3" name="BlokTextu 2">
            <a:extLst>
              <a:ext uri="{FF2B5EF4-FFF2-40B4-BE49-F238E27FC236}">
                <a16:creationId xmlns:a16="http://schemas.microsoft.com/office/drawing/2014/main" id="{E1409DCB-4821-7747-0B0F-704DB61B8B7A}"/>
              </a:ext>
            </a:extLst>
          </p:cNvPr>
          <p:cNvSpPr txBox="1"/>
          <p:nvPr/>
        </p:nvSpPr>
        <p:spPr>
          <a:xfrm>
            <a:off x="8362290" y="1208793"/>
            <a:ext cx="2906486" cy="584775"/>
          </a:xfrm>
          <a:prstGeom prst="rect">
            <a:avLst/>
          </a:prstGeom>
          <a:noFill/>
        </p:spPr>
        <p:txBody>
          <a:bodyPr wrap="square" rtlCol="0">
            <a:spAutoFit/>
          </a:bodyPr>
          <a:lstStyle/>
          <a:p>
            <a:pPr algn="l"/>
            <a:r>
              <a:rPr lang="en-US" sz="3200" b="1" dirty="0">
                <a:solidFill>
                  <a:srgbClr val="79A7AC"/>
                </a:solidFill>
              </a:rPr>
              <a:t>IF 1.9 | Q2 - JCR</a:t>
            </a:r>
            <a:endParaRPr lang="sk-SK" sz="3200" b="1" dirty="0">
              <a:solidFill>
                <a:srgbClr val="79A7AC"/>
              </a:solidFill>
            </a:endParaRPr>
          </a:p>
        </p:txBody>
      </p:sp>
    </p:spTree>
    <p:extLst>
      <p:ext uri="{BB962C8B-B14F-4D97-AF65-F5344CB8AC3E}">
        <p14:creationId xmlns:p14="http://schemas.microsoft.com/office/powerpoint/2010/main" val="961157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B2C30-4120-D245-7222-19C26758C2B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30505C4-810F-68E3-2E15-F5730BEDB9A8}"/>
              </a:ext>
            </a:extLst>
          </p:cNvPr>
          <p:cNvSpPr>
            <a:spLocks noGrp="1"/>
          </p:cNvSpPr>
          <p:nvPr>
            <p:ph type="title"/>
          </p:nvPr>
        </p:nvSpPr>
        <p:spPr>
          <a:xfrm>
            <a:off x="727346" y="308185"/>
            <a:ext cx="9210262" cy="1325563"/>
          </a:xfrm>
        </p:spPr>
        <p:txBody>
          <a:bodyPr/>
          <a:lstStyle/>
          <a:p>
            <a:r>
              <a:rPr lang="it-IT" sz="4400" b="1" dirty="0"/>
              <a:t>Online survey</a:t>
            </a:r>
          </a:p>
        </p:txBody>
      </p:sp>
      <p:pic>
        <p:nvPicPr>
          <p:cNvPr id="9" name="Obrázok 8" descr="The image shows a QR code with a black background.&#10;&#10;Obsah vygenerovaný pomocou AI môže byť nesprávny.">
            <a:extLst>
              <a:ext uri="{FF2B5EF4-FFF2-40B4-BE49-F238E27FC236}">
                <a16:creationId xmlns:a16="http://schemas.microsoft.com/office/drawing/2014/main" id="{A6B37E3E-E5D3-F1D6-DF70-5C99FE8B75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8762" y="1994282"/>
            <a:ext cx="2869435" cy="2869435"/>
          </a:xfrm>
          <a:prstGeom prst="rect">
            <a:avLst/>
          </a:prstGeom>
        </p:spPr>
      </p:pic>
      <p:pic>
        <p:nvPicPr>
          <p:cNvPr id="11" name="Obrázok 10" descr="An ED dashboard survey for citizens aims to gather information on existing emergency healthcare apps to inform the development of an innovative eCREAM dashboard, which will provide valuable clinical data extracted from Electronic Health Records (EHR) in EU countries.&#10;&#10;Obsah vygenerovaný pomocou AI môže byť nesprávny.">
            <a:extLst>
              <a:ext uri="{FF2B5EF4-FFF2-40B4-BE49-F238E27FC236}">
                <a16:creationId xmlns:a16="http://schemas.microsoft.com/office/drawing/2014/main" id="{3AEEFBF7-4EE6-2506-8C0B-03A22A98CD1F}"/>
              </a:ext>
            </a:extLst>
          </p:cNvPr>
          <p:cNvPicPr>
            <a:picLocks noChangeAspect="1"/>
          </p:cNvPicPr>
          <p:nvPr/>
        </p:nvPicPr>
        <p:blipFill>
          <a:blip r:embed="rId4"/>
          <a:stretch>
            <a:fillRect/>
          </a:stretch>
        </p:blipFill>
        <p:spPr>
          <a:xfrm>
            <a:off x="553174" y="1197427"/>
            <a:ext cx="7616656" cy="4804230"/>
          </a:xfrm>
          <a:prstGeom prst="rect">
            <a:avLst/>
          </a:prstGeom>
        </p:spPr>
      </p:pic>
    </p:spTree>
    <p:extLst>
      <p:ext uri="{BB962C8B-B14F-4D97-AF65-F5344CB8AC3E}">
        <p14:creationId xmlns:p14="http://schemas.microsoft.com/office/powerpoint/2010/main" val="3126710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D53A6F-CE48-74DA-A250-D9E41EB8DAF1}"/>
              </a:ext>
            </a:extLst>
          </p:cNvPr>
          <p:cNvSpPr>
            <a:spLocks noGrp="1"/>
          </p:cNvSpPr>
          <p:nvPr>
            <p:ph type="title"/>
          </p:nvPr>
        </p:nvSpPr>
        <p:spPr>
          <a:xfrm>
            <a:off x="727346" y="308185"/>
            <a:ext cx="9210262" cy="1325563"/>
          </a:xfrm>
        </p:spPr>
        <p:txBody>
          <a:bodyPr/>
          <a:lstStyle/>
          <a:p>
            <a:r>
              <a:rPr lang="it-IT" sz="4400" b="1" dirty="0"/>
              <a:t>Online survey</a:t>
            </a:r>
          </a:p>
        </p:txBody>
      </p:sp>
      <p:sp>
        <p:nvSpPr>
          <p:cNvPr id="5" name="CasellaDiTesto 4">
            <a:extLst>
              <a:ext uri="{FF2B5EF4-FFF2-40B4-BE49-F238E27FC236}">
                <a16:creationId xmlns:a16="http://schemas.microsoft.com/office/drawing/2014/main" id="{E1CBF272-AB1A-4E1E-AA99-3C1F6439841B}"/>
              </a:ext>
            </a:extLst>
          </p:cNvPr>
          <p:cNvSpPr txBox="1"/>
          <p:nvPr/>
        </p:nvSpPr>
        <p:spPr>
          <a:xfrm>
            <a:off x="727346" y="970966"/>
            <a:ext cx="7383925" cy="400110"/>
          </a:xfrm>
          <a:prstGeom prst="rect">
            <a:avLst/>
          </a:prstGeom>
          <a:noFill/>
        </p:spPr>
        <p:txBody>
          <a:bodyPr wrap="square">
            <a:spAutoFit/>
          </a:bodyPr>
          <a:lstStyle/>
          <a:p>
            <a:r>
              <a:rPr lang="en-US" sz="2000" b="1" dirty="0">
                <a:cs typeface="Arial" panose="020B0604020202020204" pitchFamily="34" charset="0"/>
              </a:rPr>
              <a:t>Main questions, based on the preliminary survey</a:t>
            </a:r>
            <a:endParaRPr lang="it-IT" sz="2000" b="1" dirty="0">
              <a:cs typeface="Arial" panose="020B0604020202020204" pitchFamily="34" charset="0"/>
            </a:endParaRPr>
          </a:p>
        </p:txBody>
      </p:sp>
      <p:sp>
        <p:nvSpPr>
          <p:cNvPr id="3" name="CasellaDiTesto 2">
            <a:extLst>
              <a:ext uri="{FF2B5EF4-FFF2-40B4-BE49-F238E27FC236}">
                <a16:creationId xmlns:a16="http://schemas.microsoft.com/office/drawing/2014/main" id="{A6125527-8C70-4AF5-9A8D-F1786D4CE3F1}"/>
              </a:ext>
            </a:extLst>
          </p:cNvPr>
          <p:cNvSpPr txBox="1"/>
          <p:nvPr/>
        </p:nvSpPr>
        <p:spPr>
          <a:xfrm>
            <a:off x="727346" y="1420601"/>
            <a:ext cx="9555625" cy="5509200"/>
          </a:xfrm>
          <a:prstGeom prst="rect">
            <a:avLst/>
          </a:prstGeom>
          <a:noFill/>
        </p:spPr>
        <p:txBody>
          <a:bodyPr wrap="square" rtlCol="0">
            <a:spAutoFit/>
          </a:bodyPr>
          <a:lstStyle/>
          <a:p>
            <a:pPr marL="171450" indent="-171450" algn="l">
              <a:buFont typeface="Wingdings" panose="05000000000000000000" pitchFamily="2" charset="2"/>
              <a:buChar char="§"/>
            </a:pPr>
            <a:r>
              <a:rPr lang="en-GB" sz="2000" b="1" dirty="0">
                <a:solidFill>
                  <a:srgbClr val="5E7779"/>
                </a:solidFill>
                <a:cs typeface="Arial" panose="020B0604020202020204" pitchFamily="34" charset="0"/>
              </a:rPr>
              <a:t>Are there dashboards that guide citizens’ decisions when choosing whether to go to EDs in your country?</a:t>
            </a:r>
          </a:p>
          <a:p>
            <a:pPr algn="l"/>
            <a:endParaRPr lang="en-GB" sz="1200" b="1" dirty="0">
              <a:solidFill>
                <a:srgbClr val="5E7779"/>
              </a:solidFill>
              <a:latin typeface="Arial" panose="020B0604020202020204" pitchFamily="34" charset="0"/>
              <a:cs typeface="Arial" panose="020B0604020202020204" pitchFamily="34" charset="0"/>
            </a:endParaRPr>
          </a:p>
          <a:p>
            <a:pPr marL="176213" indent="-176213" algn="l">
              <a:buFont typeface="Wingdings" panose="05000000000000000000" pitchFamily="2" charset="2"/>
              <a:buChar char="§"/>
            </a:pPr>
            <a:r>
              <a:rPr lang="en-GB" sz="2000" b="1" dirty="0">
                <a:solidFill>
                  <a:srgbClr val="5E7779"/>
                </a:solidFill>
                <a:cs typeface="Arial" panose="020B0604020202020204" pitchFamily="34" charset="0"/>
              </a:rPr>
              <a:t>Do they provide information on:</a:t>
            </a:r>
          </a:p>
          <a:p>
            <a:pPr marL="742950" lvl="1" indent="-285750">
              <a:buFont typeface="Arial" panose="020B0604020202020204" pitchFamily="34" charset="0"/>
              <a:buChar char="•"/>
            </a:pPr>
            <a:r>
              <a:rPr lang="en-GB" sz="1600" dirty="0">
                <a:solidFill>
                  <a:srgbClr val="5E7779"/>
                </a:solidFill>
                <a:cs typeface="Arial" panose="020B0604020202020204" pitchFamily="34" charset="0"/>
              </a:rPr>
              <a:t>crowding level</a:t>
            </a:r>
          </a:p>
          <a:p>
            <a:pPr marL="742950" lvl="1" indent="-285750">
              <a:buFont typeface="Arial" panose="020B0604020202020204" pitchFamily="34" charset="0"/>
              <a:buChar char="•"/>
            </a:pPr>
            <a:r>
              <a:rPr lang="en-GB" sz="1600" dirty="0">
                <a:solidFill>
                  <a:srgbClr val="5E7779"/>
                </a:solidFill>
                <a:cs typeface="Arial" panose="020B0604020202020204" pitchFamily="34" charset="0"/>
              </a:rPr>
              <a:t>n. of people present</a:t>
            </a:r>
          </a:p>
          <a:p>
            <a:pPr marL="742950" lvl="1" indent="-285750">
              <a:buFont typeface="Arial" panose="020B0604020202020204" pitchFamily="34" charset="0"/>
              <a:buChar char="•"/>
            </a:pPr>
            <a:r>
              <a:rPr lang="en-GB" sz="1600" dirty="0">
                <a:solidFill>
                  <a:srgbClr val="5E7779"/>
                </a:solidFill>
                <a:cs typeface="Arial" panose="020B0604020202020204" pitchFamily="34" charset="0"/>
              </a:rPr>
              <a:t>n. of people arriving from the national emergency number</a:t>
            </a:r>
          </a:p>
          <a:p>
            <a:pPr marL="742950" lvl="1" indent="-285750">
              <a:buFont typeface="Arial" panose="020B0604020202020204" pitchFamily="34" charset="0"/>
              <a:buChar char="•"/>
            </a:pPr>
            <a:r>
              <a:rPr lang="en-GB" sz="1600" dirty="0">
                <a:solidFill>
                  <a:srgbClr val="5E7779"/>
                </a:solidFill>
                <a:cs typeface="Arial" panose="020B0604020202020204" pitchFamily="34" charset="0"/>
              </a:rPr>
              <a:t>n. of people waiting </a:t>
            </a:r>
          </a:p>
          <a:p>
            <a:pPr marL="742950" lvl="1" indent="-285750">
              <a:buFont typeface="Arial" panose="020B0604020202020204" pitchFamily="34" charset="0"/>
              <a:buChar char="•"/>
            </a:pPr>
            <a:r>
              <a:rPr lang="en-GB" sz="1600" dirty="0">
                <a:solidFill>
                  <a:srgbClr val="5E7779"/>
                </a:solidFill>
                <a:cs typeface="Arial" panose="020B0604020202020204" pitchFamily="34" charset="0"/>
              </a:rPr>
              <a:t>waiting time</a:t>
            </a:r>
          </a:p>
          <a:p>
            <a:pPr marL="742950" lvl="1" indent="-285750">
              <a:buFont typeface="Arial" panose="020B0604020202020204" pitchFamily="34" charset="0"/>
              <a:buChar char="•"/>
            </a:pPr>
            <a:r>
              <a:rPr lang="en-US" sz="1600" dirty="0">
                <a:solidFill>
                  <a:srgbClr val="5E7779"/>
                </a:solidFill>
                <a:cs typeface="Arial" panose="020B0604020202020204" pitchFamily="34" charset="0"/>
              </a:rPr>
              <a:t>n of people under treatment/visiting</a:t>
            </a:r>
            <a:endParaRPr lang="en-GB" sz="1600" dirty="0">
              <a:solidFill>
                <a:srgbClr val="5E7779"/>
              </a:solidFill>
              <a:cs typeface="Arial" panose="020B0604020202020204" pitchFamily="34" charset="0"/>
            </a:endParaRPr>
          </a:p>
          <a:p>
            <a:pPr marL="742950" lvl="1" indent="-285750">
              <a:buFont typeface="Arial" panose="020B0604020202020204" pitchFamily="34" charset="0"/>
              <a:buChar char="•"/>
            </a:pPr>
            <a:r>
              <a:rPr lang="en-US" sz="1600" dirty="0">
                <a:solidFill>
                  <a:srgbClr val="5E7779"/>
                </a:solidFill>
                <a:cs typeface="Arial" panose="020B0604020202020204" pitchFamily="34" charset="0"/>
              </a:rPr>
              <a:t>n. of people under observation</a:t>
            </a:r>
            <a:endParaRPr lang="en-GB" sz="1600" dirty="0">
              <a:solidFill>
                <a:srgbClr val="5E7779"/>
              </a:solidFill>
              <a:cs typeface="Arial" panose="020B0604020202020204" pitchFamily="34" charset="0"/>
            </a:endParaRPr>
          </a:p>
          <a:p>
            <a:pPr marL="742950" lvl="1" indent="-285750">
              <a:buFont typeface="Arial" panose="020B0604020202020204" pitchFamily="34" charset="0"/>
              <a:buChar char="•"/>
            </a:pPr>
            <a:r>
              <a:rPr lang="en-GB" sz="1600" dirty="0">
                <a:solidFill>
                  <a:srgbClr val="5E7779"/>
                </a:solidFill>
                <a:cs typeface="Arial" panose="020B0604020202020204" pitchFamily="34" charset="0"/>
              </a:rPr>
              <a:t>n. of people treated</a:t>
            </a:r>
          </a:p>
          <a:p>
            <a:pPr marL="742950" lvl="1" indent="-285750">
              <a:buFont typeface="Arial" panose="020B0604020202020204" pitchFamily="34" charset="0"/>
              <a:buChar char="•"/>
            </a:pPr>
            <a:r>
              <a:rPr lang="en-US" sz="1600" dirty="0">
                <a:solidFill>
                  <a:srgbClr val="5E7779"/>
                </a:solidFill>
                <a:cs typeface="Arial" panose="020B0604020202020204" pitchFamily="34" charset="0"/>
              </a:rPr>
              <a:t>n. of people waiting for discharge or transfer</a:t>
            </a:r>
            <a:endParaRPr lang="en-GB" sz="1600" dirty="0">
              <a:solidFill>
                <a:srgbClr val="5E7779"/>
              </a:solidFill>
              <a:cs typeface="Arial" panose="020B0604020202020204" pitchFamily="34" charset="0"/>
            </a:endParaRPr>
          </a:p>
          <a:p>
            <a:pPr marL="742950" lvl="1" indent="-285750">
              <a:buFont typeface="Arial" panose="020B0604020202020204" pitchFamily="34" charset="0"/>
              <a:buChar char="•"/>
            </a:pPr>
            <a:r>
              <a:rPr lang="en-US" sz="1600" dirty="0">
                <a:solidFill>
                  <a:srgbClr val="5E7779"/>
                </a:solidFill>
                <a:cs typeface="Arial" panose="020B0604020202020204" pitchFamily="34" charset="0"/>
              </a:rPr>
              <a:t>n. of people discharged or transferred</a:t>
            </a:r>
            <a:endParaRPr lang="en-GB" sz="1600" dirty="0">
              <a:solidFill>
                <a:srgbClr val="5E7779"/>
              </a:solidFill>
              <a:cs typeface="Arial" panose="020B0604020202020204" pitchFamily="34" charset="0"/>
            </a:endParaRPr>
          </a:p>
          <a:p>
            <a:pPr marL="742950" lvl="1" indent="-285750">
              <a:buFont typeface="Arial" panose="020B0604020202020204" pitchFamily="34" charset="0"/>
              <a:buChar char="•"/>
            </a:pPr>
            <a:r>
              <a:rPr lang="en-US" sz="1600" dirty="0">
                <a:solidFill>
                  <a:srgbClr val="5E7779"/>
                </a:solidFill>
                <a:cs typeface="Arial" panose="020B0604020202020204" pitchFamily="34" charset="0"/>
              </a:rPr>
              <a:t>"Search for patient": through triage code - possibility to see the "state" of the person in the ED</a:t>
            </a:r>
            <a:endParaRPr lang="en-GB" sz="1600" dirty="0">
              <a:solidFill>
                <a:srgbClr val="5E7779"/>
              </a:solidFill>
              <a:cs typeface="Arial" panose="020B0604020202020204" pitchFamily="34" charset="0"/>
            </a:endParaRPr>
          </a:p>
          <a:p>
            <a:pPr marL="742950" lvl="1" indent="-285750">
              <a:buFont typeface="Arial" panose="020B0604020202020204" pitchFamily="34" charset="0"/>
              <a:buChar char="•"/>
            </a:pPr>
            <a:r>
              <a:rPr lang="en-GB" sz="1600" dirty="0">
                <a:solidFill>
                  <a:srgbClr val="5E7779"/>
                </a:solidFill>
                <a:cs typeface="Arial" panose="020B0604020202020204" pitchFamily="34" charset="0"/>
              </a:rPr>
              <a:t>geo-localization /map</a:t>
            </a:r>
          </a:p>
          <a:p>
            <a:pPr marL="171450" indent="-171450" algn="l">
              <a:buFontTx/>
              <a:buChar char="-"/>
            </a:pPr>
            <a:endParaRPr lang="en-GB" sz="1200" b="1" dirty="0">
              <a:solidFill>
                <a:srgbClr val="5E7779"/>
              </a:solidFill>
              <a:latin typeface="Arial" panose="020B0604020202020204" pitchFamily="34" charset="0"/>
              <a:cs typeface="Arial" panose="020B0604020202020204" pitchFamily="34" charset="0"/>
            </a:endParaRPr>
          </a:p>
          <a:p>
            <a:pPr marL="176213" indent="-176213" algn="l">
              <a:buFont typeface="Wingdings" panose="05000000000000000000" pitchFamily="2" charset="2"/>
              <a:buChar char="§"/>
            </a:pPr>
            <a:r>
              <a:rPr lang="en-GB" sz="2000" b="1" dirty="0">
                <a:solidFill>
                  <a:srgbClr val="5E7779"/>
                </a:solidFill>
                <a:cs typeface="Arial" panose="020B0604020202020204" pitchFamily="34" charset="0"/>
              </a:rPr>
              <a:t>Is there a function for checking symptoms?</a:t>
            </a:r>
          </a:p>
          <a:p>
            <a:pPr algn="l"/>
            <a:endParaRPr lang="en-GB" sz="1200" b="1" dirty="0">
              <a:solidFill>
                <a:srgbClr val="5E7779"/>
              </a:solidFill>
              <a:latin typeface="Arial" panose="020B0604020202020204" pitchFamily="34" charset="0"/>
              <a:cs typeface="Arial" panose="020B0604020202020204" pitchFamily="34" charset="0"/>
            </a:endParaRPr>
          </a:p>
          <a:p>
            <a:pPr marL="171450" indent="-171450" algn="l">
              <a:buFont typeface="Wingdings" panose="05000000000000000000" pitchFamily="2" charset="2"/>
              <a:buChar char="§"/>
            </a:pPr>
            <a:r>
              <a:rPr lang="en-GB" sz="2000" b="1" dirty="0">
                <a:solidFill>
                  <a:srgbClr val="5E7779"/>
                </a:solidFill>
                <a:cs typeface="Arial" panose="020B0604020202020204" pitchFamily="34" charset="0"/>
              </a:rPr>
              <a:t>Is there any further information? Please, specify</a:t>
            </a:r>
          </a:p>
          <a:p>
            <a:pPr algn="l"/>
            <a:endParaRPr lang="en-GB" sz="1200" b="1" dirty="0">
              <a:solidFill>
                <a:srgbClr val="5E7779"/>
              </a:solidFill>
              <a:latin typeface="Arial" panose="020B0604020202020204" pitchFamily="34" charset="0"/>
              <a:cs typeface="Arial" panose="020B0604020202020204" pitchFamily="34" charset="0"/>
            </a:endParaRPr>
          </a:p>
          <a:p>
            <a:pPr marL="171450" indent="-171450" algn="l">
              <a:buFontTx/>
              <a:buChar char="-"/>
            </a:pPr>
            <a:endParaRPr lang="it-IT" sz="1200" dirty="0">
              <a:latin typeface="Montserrat" pitchFamily="2" charset="77"/>
            </a:endParaRPr>
          </a:p>
        </p:txBody>
      </p:sp>
    </p:spTree>
    <p:extLst>
      <p:ext uri="{BB962C8B-B14F-4D97-AF65-F5344CB8AC3E}">
        <p14:creationId xmlns:p14="http://schemas.microsoft.com/office/powerpoint/2010/main" val="3764420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738ECB81-15E8-40B7-924B-05F232438495}"/>
              </a:ext>
            </a:extLst>
          </p:cNvPr>
          <p:cNvPicPr>
            <a:picLocks noChangeAspect="1"/>
          </p:cNvPicPr>
          <p:nvPr/>
        </p:nvPicPr>
        <p:blipFill rotWithShape="1">
          <a:blip r:embed="rId3"/>
          <a:srcRect l="15072" t="14230" r="36322" b="74806"/>
          <a:stretch/>
        </p:blipFill>
        <p:spPr>
          <a:xfrm>
            <a:off x="1262794" y="239412"/>
            <a:ext cx="7016262" cy="826690"/>
          </a:xfrm>
          <a:prstGeom prst="rect">
            <a:avLst/>
          </a:prstGeom>
          <a:ln>
            <a:noFill/>
          </a:ln>
          <a:effectLst>
            <a:outerShdw blurRad="292100" dist="139700" dir="2700000" algn="tl" rotWithShape="0">
              <a:srgbClr val="333333">
                <a:alpha val="65000"/>
              </a:srgbClr>
            </a:outerShdw>
          </a:effectLst>
        </p:spPr>
      </p:pic>
      <p:sp>
        <p:nvSpPr>
          <p:cNvPr id="18" name="CasellaDiTesto 17">
            <a:extLst>
              <a:ext uri="{FF2B5EF4-FFF2-40B4-BE49-F238E27FC236}">
                <a16:creationId xmlns:a16="http://schemas.microsoft.com/office/drawing/2014/main" id="{F9AF2892-2967-448E-ACB3-C1BD2ADFB910}"/>
              </a:ext>
            </a:extLst>
          </p:cNvPr>
          <p:cNvSpPr txBox="1"/>
          <p:nvPr/>
        </p:nvSpPr>
        <p:spPr>
          <a:xfrm>
            <a:off x="827574" y="1429879"/>
            <a:ext cx="9803423" cy="4773743"/>
          </a:xfrm>
          <a:prstGeom prst="rect">
            <a:avLst/>
          </a:prstGeom>
          <a:noFill/>
        </p:spPr>
        <p:txBody>
          <a:bodyPr wrap="square">
            <a:spAutoFit/>
          </a:bodyPr>
          <a:lstStyle/>
          <a:p>
            <a:pPr marL="742950" lvl="1" indent="-285750">
              <a:buFont typeface="Wingdings" panose="05000000000000000000" pitchFamily="2" charset="2"/>
              <a:buChar char="§"/>
            </a:pPr>
            <a:r>
              <a:rPr lang="en-US" b="1" dirty="0">
                <a:solidFill>
                  <a:srgbClr val="5E7779"/>
                </a:solidFill>
                <a:cs typeface="Arial" panose="020B0604020202020204" pitchFamily="34" charset="0"/>
              </a:rPr>
              <a:t>Short description of </a:t>
            </a:r>
            <a:r>
              <a:rPr lang="en-US" b="1" dirty="0" err="1">
                <a:solidFill>
                  <a:srgbClr val="5E7779"/>
                </a:solidFill>
                <a:cs typeface="Arial" panose="020B0604020202020204" pitchFamily="34" charset="0"/>
              </a:rPr>
              <a:t>eCream</a:t>
            </a:r>
            <a:endParaRPr lang="en-US" b="1" dirty="0">
              <a:solidFill>
                <a:srgbClr val="5E7779"/>
              </a:solidFill>
              <a:cs typeface="Arial" panose="020B0604020202020204" pitchFamily="34" charset="0"/>
            </a:endParaRPr>
          </a:p>
          <a:p>
            <a:pPr marL="628650" lvl="1" indent="-171450">
              <a:buFont typeface="Wingdings" panose="05000000000000000000" pitchFamily="2" charset="2"/>
              <a:buChar char="§"/>
            </a:pPr>
            <a:endParaRPr lang="en-US" sz="800" b="1" dirty="0">
              <a:solidFill>
                <a:srgbClr val="5E7779"/>
              </a:solidFill>
              <a:cs typeface="Arial" panose="020B0604020202020204" pitchFamily="34" charset="0"/>
            </a:endParaRPr>
          </a:p>
          <a:p>
            <a:pPr marL="742950" lvl="1" indent="-285750">
              <a:buFont typeface="Wingdings" panose="05000000000000000000" pitchFamily="2" charset="2"/>
              <a:buChar char="§"/>
            </a:pPr>
            <a:r>
              <a:rPr lang="en-US" b="1" dirty="0">
                <a:solidFill>
                  <a:srgbClr val="5E7779"/>
                </a:solidFill>
                <a:cs typeface="Arial" panose="020B0604020202020204" pitchFamily="34" charset="0"/>
              </a:rPr>
              <a:t>Data Privacy statement</a:t>
            </a:r>
          </a:p>
          <a:p>
            <a:pPr marL="628650" lvl="1" indent="-171450">
              <a:buFont typeface="Wingdings" panose="05000000000000000000" pitchFamily="2" charset="2"/>
              <a:buChar char="§"/>
            </a:pPr>
            <a:endParaRPr lang="en-US" sz="800" b="1" dirty="0">
              <a:solidFill>
                <a:srgbClr val="5E7779"/>
              </a:solidFill>
              <a:cs typeface="Arial" panose="020B0604020202020204" pitchFamily="34" charset="0"/>
            </a:endParaRPr>
          </a:p>
          <a:p>
            <a:pPr marL="742950" lvl="1" indent="-285750">
              <a:buFont typeface="Wingdings" panose="05000000000000000000" pitchFamily="2" charset="2"/>
              <a:buChar char="§"/>
            </a:pPr>
            <a:r>
              <a:rPr lang="en-US" b="1" dirty="0">
                <a:solidFill>
                  <a:srgbClr val="5E7779"/>
                </a:solidFill>
                <a:cs typeface="Arial" panose="020B0604020202020204" pitchFamily="34" charset="0"/>
              </a:rPr>
              <a:t>Consents to data processing and to the survey</a:t>
            </a:r>
          </a:p>
          <a:p>
            <a:pPr marL="628650" lvl="1" indent="-171450">
              <a:buFont typeface="Wingdings" panose="05000000000000000000" pitchFamily="2" charset="2"/>
              <a:buChar char="§"/>
            </a:pPr>
            <a:endParaRPr lang="en-US" sz="800" b="1" dirty="0">
              <a:solidFill>
                <a:srgbClr val="5E7779"/>
              </a:solidFill>
              <a:cs typeface="Arial" panose="020B0604020202020204" pitchFamily="34" charset="0"/>
            </a:endParaRPr>
          </a:p>
          <a:p>
            <a:pPr marL="742950" lvl="1" indent="-285750">
              <a:buFont typeface="Wingdings" panose="05000000000000000000" pitchFamily="2" charset="2"/>
              <a:buChar char="§"/>
            </a:pPr>
            <a:r>
              <a:rPr lang="en-US" b="1" dirty="0">
                <a:solidFill>
                  <a:srgbClr val="5E7779"/>
                </a:solidFill>
                <a:cs typeface="Arial" panose="020B0604020202020204" pitchFamily="34" charset="0"/>
              </a:rPr>
              <a:t>Email address</a:t>
            </a:r>
          </a:p>
          <a:p>
            <a:pPr marL="628650" lvl="1" indent="-171450">
              <a:buFont typeface="Wingdings" panose="05000000000000000000" pitchFamily="2" charset="2"/>
              <a:buChar char="§"/>
            </a:pPr>
            <a:endParaRPr lang="en-US" sz="800" b="1" dirty="0">
              <a:solidFill>
                <a:srgbClr val="5E7779"/>
              </a:solidFill>
              <a:cs typeface="Arial" panose="020B0604020202020204" pitchFamily="34" charset="0"/>
            </a:endParaRPr>
          </a:p>
          <a:p>
            <a:pPr marL="742950" lvl="1" indent="-285750">
              <a:buFont typeface="Wingdings" panose="05000000000000000000" pitchFamily="2" charset="2"/>
              <a:buChar char="§"/>
            </a:pPr>
            <a:r>
              <a:rPr lang="en-US" b="1" dirty="0">
                <a:solidFill>
                  <a:srgbClr val="5E7779"/>
                </a:solidFill>
                <a:cs typeface="Arial" panose="020B0604020202020204" pitchFamily="34" charset="0"/>
              </a:rPr>
              <a:t>Affiliation </a:t>
            </a:r>
          </a:p>
          <a:p>
            <a:pPr lvl="1">
              <a:buFont typeface="Wingdings" panose="05000000000000000000" pitchFamily="2" charset="2"/>
              <a:buChar char="§"/>
            </a:pPr>
            <a:endParaRPr lang="en-US" sz="3200" b="1" dirty="0">
              <a:solidFill>
                <a:srgbClr val="5E7779"/>
              </a:solidFill>
              <a:cs typeface="Arial" panose="020B0604020202020204" pitchFamily="34" charset="0"/>
            </a:endParaRPr>
          </a:p>
          <a:p>
            <a:pPr lvl="1"/>
            <a:r>
              <a:rPr lang="en-GB" b="1" dirty="0">
                <a:solidFill>
                  <a:srgbClr val="5E7779"/>
                </a:solidFill>
                <a:cs typeface="Arial" panose="020B0604020202020204" pitchFamily="34" charset="0"/>
              </a:rPr>
              <a:t>Is there any dashboard for citizen in your Country? </a:t>
            </a:r>
            <a:endParaRPr lang="it-IT" b="1" dirty="0">
              <a:solidFill>
                <a:srgbClr val="5E7779"/>
              </a:solidFill>
              <a:cs typeface="Arial" panose="020B0604020202020204" pitchFamily="34" charset="0"/>
            </a:endParaRPr>
          </a:p>
          <a:p>
            <a:pPr lvl="1" algn="just">
              <a:tabLst>
                <a:tab pos="1312545" algn="l"/>
                <a:tab pos="1767205" algn="l"/>
                <a:tab pos="2419350" algn="l"/>
                <a:tab pos="11760200" algn="l"/>
              </a:tabLst>
            </a:pPr>
            <a:r>
              <a:rPr lang="en-GB" b="1" dirty="0">
                <a:solidFill>
                  <a:srgbClr val="5E7779"/>
                </a:solidFill>
                <a:cs typeface="Arial" panose="020B0604020202020204" pitchFamily="34" charset="0"/>
              </a:rPr>
              <a:t>If Yes, please specify the Country</a:t>
            </a:r>
          </a:p>
          <a:p>
            <a:pPr lvl="0" algn="just">
              <a:tabLst>
                <a:tab pos="1312545" algn="l"/>
                <a:tab pos="1767205" algn="l"/>
                <a:tab pos="2419350" algn="l"/>
                <a:tab pos="11760200" algn="l"/>
              </a:tabLst>
            </a:pPr>
            <a:endParaRPr lang="it-IT" b="1" dirty="0">
              <a:solidFill>
                <a:srgbClr val="5E7779"/>
              </a:solidFill>
              <a:cs typeface="Arial" panose="020B0604020202020204" pitchFamily="34" charset="0"/>
            </a:endParaRPr>
          </a:p>
          <a:p>
            <a:pPr lvl="0" algn="just">
              <a:tabLst>
                <a:tab pos="447675" algn="l"/>
                <a:tab pos="1766888" algn="l"/>
                <a:tab pos="2419350" algn="l"/>
                <a:tab pos="11760200" algn="l"/>
              </a:tabLst>
            </a:pPr>
            <a:r>
              <a:rPr lang="en-GB" b="1" dirty="0">
                <a:solidFill>
                  <a:srgbClr val="5E7779"/>
                </a:solidFill>
                <a:cs typeface="Arial" panose="020B0604020202020204" pitchFamily="34" charset="0"/>
              </a:rPr>
              <a:t>	Dashboard’s characteristics -Type of tool </a:t>
            </a:r>
            <a:endParaRPr lang="it-IT" b="1" dirty="0">
              <a:solidFill>
                <a:srgbClr val="5E7779"/>
              </a:solidFill>
              <a:cs typeface="Arial" panose="020B0604020202020204" pitchFamily="34" charset="0"/>
            </a:endParaRPr>
          </a:p>
          <a:p>
            <a:pPr marL="800100" lvl="1" indent="-342900">
              <a:buFont typeface="Symbol" panose="05050102010706020507" pitchFamily="18" charset="2"/>
              <a:buChar char=""/>
              <a:tabLst>
                <a:tab pos="1312545" algn="l"/>
                <a:tab pos="1767205" algn="l"/>
                <a:tab pos="2419350" algn="l"/>
                <a:tab pos="11760200" algn="l"/>
              </a:tabLst>
            </a:pPr>
            <a:r>
              <a:rPr lang="en-GB" b="1" dirty="0">
                <a:solidFill>
                  <a:srgbClr val="5E7779"/>
                </a:solidFill>
                <a:cs typeface="Arial" panose="020B0604020202020204" pitchFamily="34" charset="0"/>
              </a:rPr>
              <a:t>Website</a:t>
            </a:r>
            <a:endParaRPr lang="it-IT" b="1" dirty="0">
              <a:solidFill>
                <a:srgbClr val="5E7779"/>
              </a:solidFill>
              <a:cs typeface="Arial" panose="020B0604020202020204" pitchFamily="34" charset="0"/>
            </a:endParaRPr>
          </a:p>
          <a:p>
            <a:pPr marL="800100" lvl="1" indent="-342900">
              <a:buFont typeface="Symbol" panose="05050102010706020507" pitchFamily="18" charset="2"/>
              <a:buChar char=""/>
              <a:tabLst>
                <a:tab pos="1312545" algn="l"/>
                <a:tab pos="1767205" algn="l"/>
                <a:tab pos="2419350" algn="l"/>
                <a:tab pos="11760200" algn="l"/>
              </a:tabLst>
            </a:pPr>
            <a:r>
              <a:rPr lang="en-GB" b="1" dirty="0">
                <a:solidFill>
                  <a:srgbClr val="5E7779"/>
                </a:solidFill>
                <a:cs typeface="Arial" panose="020B0604020202020204" pitchFamily="34" charset="0"/>
              </a:rPr>
              <a:t>App</a:t>
            </a:r>
            <a:endParaRPr lang="it-IT" b="1" dirty="0">
              <a:solidFill>
                <a:srgbClr val="5E7779"/>
              </a:solidFill>
              <a:cs typeface="Arial" panose="020B0604020202020204" pitchFamily="34" charset="0"/>
            </a:endParaRPr>
          </a:p>
          <a:p>
            <a:pPr marL="800100" lvl="1" indent="-342900">
              <a:buFont typeface="Symbol" panose="05050102010706020507" pitchFamily="18" charset="2"/>
              <a:buChar char=""/>
              <a:tabLst>
                <a:tab pos="1312545" algn="l"/>
                <a:tab pos="1767205" algn="l"/>
                <a:tab pos="2419350" algn="l"/>
                <a:tab pos="11760200" algn="l"/>
              </a:tabLst>
            </a:pPr>
            <a:r>
              <a:rPr lang="en-GB" b="1" dirty="0">
                <a:solidFill>
                  <a:srgbClr val="5E7779"/>
                </a:solidFill>
                <a:cs typeface="Arial" panose="020B0604020202020204" pitchFamily="34" charset="0"/>
              </a:rPr>
              <a:t>Both</a:t>
            </a:r>
            <a:endParaRPr lang="it-IT" b="1" dirty="0">
              <a:solidFill>
                <a:srgbClr val="5E7779"/>
              </a:solidFill>
              <a:cs typeface="Arial" panose="020B0604020202020204" pitchFamily="34" charset="0"/>
            </a:endParaRPr>
          </a:p>
          <a:p>
            <a:pPr marL="447675" algn="l">
              <a:lnSpc>
                <a:spcPct val="150000"/>
              </a:lnSpc>
              <a:tabLst>
                <a:tab pos="1312545" algn="l"/>
                <a:tab pos="1767205" algn="l"/>
                <a:tab pos="2419350" algn="l"/>
                <a:tab pos="11760200" algn="l"/>
              </a:tabLst>
            </a:pPr>
            <a:r>
              <a:rPr lang="en-GB" b="1" dirty="0">
                <a:solidFill>
                  <a:srgbClr val="5E7779"/>
                </a:solidFill>
                <a:cs typeface="Arial" panose="020B0604020202020204" pitchFamily="34" charset="0"/>
              </a:rPr>
              <a:t>Please provide the link</a:t>
            </a:r>
            <a:endParaRPr lang="en-US" b="1" dirty="0">
              <a:solidFill>
                <a:srgbClr val="5E7779"/>
              </a:solidFill>
              <a:cs typeface="Arial" panose="020B0604020202020204" pitchFamily="34" charset="0"/>
            </a:endParaRPr>
          </a:p>
        </p:txBody>
      </p:sp>
    </p:spTree>
    <p:extLst>
      <p:ext uri="{BB962C8B-B14F-4D97-AF65-F5344CB8AC3E}">
        <p14:creationId xmlns:p14="http://schemas.microsoft.com/office/powerpoint/2010/main" val="1504801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EB6-96F4-D3A3-6646-C006EFC42E6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DB0B52-D72C-56CA-FC7A-0D2135CD8392}"/>
              </a:ext>
            </a:extLst>
          </p:cNvPr>
          <p:cNvSpPr>
            <a:spLocks noGrp="1"/>
          </p:cNvSpPr>
          <p:nvPr>
            <p:ph type="title"/>
          </p:nvPr>
        </p:nvSpPr>
        <p:spPr>
          <a:xfrm>
            <a:off x="727346" y="308185"/>
            <a:ext cx="9210262" cy="1325563"/>
          </a:xfrm>
        </p:spPr>
        <p:txBody>
          <a:bodyPr/>
          <a:lstStyle/>
          <a:p>
            <a:r>
              <a:rPr lang="it-IT" sz="4400" b="1" dirty="0"/>
              <a:t>Online survey</a:t>
            </a:r>
          </a:p>
        </p:txBody>
      </p:sp>
      <p:pic>
        <p:nvPicPr>
          <p:cNvPr id="4" name="Obrázok 3" descr="The image displays a survey form for emergency departments, asking if their websites provide various information such as geolocation, crowding levels, waiting times, and treatment statistics.&#10;&#10;Obsah vygenerovaný pomocou AI môže byť nesprávny.">
            <a:extLst>
              <a:ext uri="{FF2B5EF4-FFF2-40B4-BE49-F238E27FC236}">
                <a16:creationId xmlns:a16="http://schemas.microsoft.com/office/drawing/2014/main" id="{0A25112A-FD58-0624-0882-DD34132621AA}"/>
              </a:ext>
            </a:extLst>
          </p:cNvPr>
          <p:cNvPicPr>
            <a:picLocks noChangeAspect="1"/>
          </p:cNvPicPr>
          <p:nvPr/>
        </p:nvPicPr>
        <p:blipFill>
          <a:blip r:embed="rId3"/>
          <a:stretch>
            <a:fillRect/>
          </a:stretch>
        </p:blipFill>
        <p:spPr>
          <a:xfrm>
            <a:off x="5985218" y="1275581"/>
            <a:ext cx="5667140" cy="4932000"/>
          </a:xfrm>
          <a:prstGeom prst="rect">
            <a:avLst/>
          </a:prstGeom>
          <a:ln>
            <a:noFill/>
          </a:ln>
          <a:effectLst>
            <a:outerShdw blurRad="50800" dist="38100" dir="2700000" algn="tl" rotWithShape="0">
              <a:prstClr val="black">
                <a:alpha val="40000"/>
              </a:prstClr>
            </a:outerShdw>
          </a:effectLst>
        </p:spPr>
      </p:pic>
      <p:pic>
        <p:nvPicPr>
          <p:cNvPr id="6" name="Obrázok 5" descr="The image is an interface for a survey asking about the presence of Emergency Department (ED) dashboards for citizens in Slovakia, offering options to specify if such tools exist, and if so, whether they are a website, app, or both.&#10;&#10;Obsah vygenerovaný pomocou AI môže byť nesprávny.">
            <a:extLst>
              <a:ext uri="{FF2B5EF4-FFF2-40B4-BE49-F238E27FC236}">
                <a16:creationId xmlns:a16="http://schemas.microsoft.com/office/drawing/2014/main" id="{5347707D-0AB9-AC11-6FFB-90B07BBC7C8F}"/>
              </a:ext>
            </a:extLst>
          </p:cNvPr>
          <p:cNvPicPr>
            <a:picLocks noChangeAspect="1"/>
          </p:cNvPicPr>
          <p:nvPr/>
        </p:nvPicPr>
        <p:blipFill>
          <a:blip r:embed="rId4"/>
          <a:stretch>
            <a:fillRect/>
          </a:stretch>
        </p:blipFill>
        <p:spPr>
          <a:xfrm>
            <a:off x="606437" y="1275581"/>
            <a:ext cx="5121376" cy="4932000"/>
          </a:xfrm>
          <a:prstGeom prst="rect">
            <a:avLst/>
          </a:prstGeom>
          <a:ln>
            <a:solidFill>
              <a:schemeClr val="bg1">
                <a:lumMod val="8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91393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1EBF3-871D-F44A-6EB3-A77B7D8F363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3CD2212-18A9-0AB7-43D0-7482C5A3CF13}"/>
              </a:ext>
            </a:extLst>
          </p:cNvPr>
          <p:cNvSpPr>
            <a:spLocks noGrp="1"/>
          </p:cNvSpPr>
          <p:nvPr>
            <p:ph type="title"/>
          </p:nvPr>
        </p:nvSpPr>
        <p:spPr>
          <a:xfrm>
            <a:off x="727346" y="308185"/>
            <a:ext cx="9210262" cy="1325563"/>
          </a:xfrm>
        </p:spPr>
        <p:txBody>
          <a:bodyPr/>
          <a:lstStyle/>
          <a:p>
            <a:r>
              <a:rPr lang="it-IT" sz="4400" b="1" dirty="0"/>
              <a:t>Online survey | Results </a:t>
            </a:r>
            <a:r>
              <a:rPr lang="it-IT" dirty="0"/>
              <a:t>(preliminary)</a:t>
            </a:r>
            <a:endParaRPr lang="it-IT" sz="4400" dirty="0"/>
          </a:p>
        </p:txBody>
      </p:sp>
      <p:sp>
        <p:nvSpPr>
          <p:cNvPr id="8" name="CasellaDiTesto 17">
            <a:extLst>
              <a:ext uri="{FF2B5EF4-FFF2-40B4-BE49-F238E27FC236}">
                <a16:creationId xmlns:a16="http://schemas.microsoft.com/office/drawing/2014/main" id="{345EADCC-0417-79FB-DCF4-FA102FF57672}"/>
              </a:ext>
            </a:extLst>
          </p:cNvPr>
          <p:cNvSpPr txBox="1"/>
          <p:nvPr/>
        </p:nvSpPr>
        <p:spPr>
          <a:xfrm>
            <a:off x="848045" y="1429879"/>
            <a:ext cx="9803423" cy="3785652"/>
          </a:xfrm>
          <a:prstGeom prst="rect">
            <a:avLst/>
          </a:prstGeom>
          <a:noFill/>
        </p:spPr>
        <p:txBody>
          <a:bodyPr wrap="square">
            <a:spAutoFit/>
          </a:bodyPr>
          <a:lstStyle/>
          <a:p>
            <a:pPr lvl="1"/>
            <a:r>
              <a:rPr lang="en-US" sz="2400" b="1" dirty="0">
                <a:solidFill>
                  <a:srgbClr val="FF0000"/>
                </a:solidFill>
                <a:cs typeface="Arial" panose="020B0604020202020204" pitchFamily="34" charset="0"/>
              </a:rPr>
              <a:t>Launch: </a:t>
            </a:r>
            <a:r>
              <a:rPr lang="en-US" sz="2400" b="1" dirty="0">
                <a:solidFill>
                  <a:srgbClr val="5E7779"/>
                </a:solidFill>
                <a:cs typeface="Arial" panose="020B0604020202020204" pitchFamily="34" charset="0"/>
              </a:rPr>
              <a:t> 2 October 2026</a:t>
            </a:r>
          </a:p>
          <a:p>
            <a:pPr marL="628650" lvl="1" indent="-171450">
              <a:buFont typeface="Wingdings" panose="05000000000000000000" pitchFamily="2" charset="2"/>
              <a:buChar char="§"/>
            </a:pPr>
            <a:endParaRPr lang="en-US" sz="2400" b="1" dirty="0">
              <a:solidFill>
                <a:srgbClr val="5E7779"/>
              </a:solidFill>
              <a:cs typeface="Arial" panose="020B0604020202020204" pitchFamily="34" charset="0"/>
            </a:endParaRPr>
          </a:p>
          <a:p>
            <a:pPr marL="742950" lvl="1" indent="-285750">
              <a:buFont typeface="Wingdings" panose="05000000000000000000" pitchFamily="2" charset="2"/>
              <a:buChar char="§"/>
            </a:pPr>
            <a:endParaRPr lang="en-US" sz="2400" b="1" dirty="0">
              <a:solidFill>
                <a:srgbClr val="5E7779"/>
              </a:solidFill>
              <a:cs typeface="Arial" panose="020B0604020202020204" pitchFamily="34" charset="0"/>
            </a:endParaRPr>
          </a:p>
          <a:p>
            <a:pPr lvl="1"/>
            <a:r>
              <a:rPr lang="en-US" sz="2400" b="1" dirty="0">
                <a:solidFill>
                  <a:srgbClr val="FF0000"/>
                </a:solidFill>
                <a:cs typeface="Arial" panose="020B0604020202020204" pitchFamily="34" charset="0"/>
              </a:rPr>
              <a:t>Data collected so far:</a:t>
            </a:r>
            <a:r>
              <a:rPr lang="en-US" sz="2400" b="1" dirty="0">
                <a:solidFill>
                  <a:srgbClr val="5E7779"/>
                </a:solidFill>
                <a:cs typeface="Arial" panose="020B0604020202020204" pitchFamily="34" charset="0"/>
              </a:rPr>
              <a:t> </a:t>
            </a:r>
          </a:p>
          <a:p>
            <a:pPr marL="742950" lvl="1" indent="-285750">
              <a:buFont typeface="Wingdings" panose="05000000000000000000" pitchFamily="2" charset="2"/>
              <a:buChar char="§"/>
            </a:pPr>
            <a:r>
              <a:rPr lang="en-US" sz="2400" dirty="0">
                <a:solidFill>
                  <a:srgbClr val="5E7779"/>
                </a:solidFill>
                <a:cs typeface="Arial" panose="020B0604020202020204" pitchFamily="34" charset="0"/>
              </a:rPr>
              <a:t>Italy: 13</a:t>
            </a:r>
          </a:p>
          <a:p>
            <a:pPr marL="742950" lvl="1" indent="-285750">
              <a:buFont typeface="Wingdings" panose="05000000000000000000" pitchFamily="2" charset="2"/>
              <a:buChar char="§"/>
            </a:pPr>
            <a:r>
              <a:rPr lang="en-US" sz="2400" dirty="0">
                <a:solidFill>
                  <a:srgbClr val="5E7779"/>
                </a:solidFill>
                <a:cs typeface="Arial" panose="020B0604020202020204" pitchFamily="34" charset="0"/>
              </a:rPr>
              <a:t>Slovenia: 5 </a:t>
            </a:r>
          </a:p>
          <a:p>
            <a:pPr marL="742950" lvl="1" indent="-285750">
              <a:buFont typeface="Wingdings" panose="05000000000000000000" pitchFamily="2" charset="2"/>
              <a:buChar char="§"/>
            </a:pPr>
            <a:r>
              <a:rPr lang="en-US" sz="2400" dirty="0">
                <a:solidFill>
                  <a:srgbClr val="5E7779"/>
                </a:solidFill>
                <a:cs typeface="Arial" panose="020B0604020202020204" pitchFamily="34" charset="0"/>
              </a:rPr>
              <a:t>Grece: 2 – but with some reservations </a:t>
            </a:r>
          </a:p>
          <a:p>
            <a:pPr marL="742950" lvl="1" indent="-285750">
              <a:buFont typeface="Wingdings" panose="05000000000000000000" pitchFamily="2" charset="2"/>
              <a:buChar char="§"/>
            </a:pPr>
            <a:r>
              <a:rPr lang="en-US" sz="2400" dirty="0">
                <a:solidFill>
                  <a:srgbClr val="5E7779"/>
                </a:solidFill>
                <a:cs typeface="Arial" panose="020B0604020202020204" pitchFamily="34" charset="0"/>
              </a:rPr>
              <a:t>Slovakia: 0 – needs to be translated into Slovak language</a:t>
            </a:r>
          </a:p>
          <a:p>
            <a:pPr marL="742950" lvl="1" indent="-285750">
              <a:buFont typeface="Wingdings" panose="05000000000000000000" pitchFamily="2" charset="2"/>
              <a:buChar char="§"/>
            </a:pPr>
            <a:r>
              <a:rPr lang="en-US" sz="2400" dirty="0">
                <a:solidFill>
                  <a:srgbClr val="5E7779"/>
                </a:solidFill>
                <a:cs typeface="Arial" panose="020B0604020202020204" pitchFamily="34" charset="0"/>
              </a:rPr>
              <a:t>Poland: 0 – needs to be translated into Polish language</a:t>
            </a:r>
          </a:p>
          <a:p>
            <a:pPr marL="742950" lvl="1" indent="-285750">
              <a:buFont typeface="Wingdings" panose="05000000000000000000" pitchFamily="2" charset="2"/>
              <a:buChar char="§"/>
            </a:pPr>
            <a:r>
              <a:rPr lang="en-US" sz="2400" dirty="0">
                <a:solidFill>
                  <a:srgbClr val="5E7779"/>
                </a:solidFill>
                <a:cs typeface="Arial" panose="020B0604020202020204" pitchFamily="34" charset="0"/>
              </a:rPr>
              <a:t>UK: 0</a:t>
            </a:r>
          </a:p>
        </p:txBody>
      </p:sp>
    </p:spTree>
    <p:extLst>
      <p:ext uri="{BB962C8B-B14F-4D97-AF65-F5344CB8AC3E}">
        <p14:creationId xmlns:p14="http://schemas.microsoft.com/office/powerpoint/2010/main" val="1290486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EA79E-B0FB-971F-D8E2-AC28B9A40BE9}"/>
            </a:ext>
          </a:extLst>
        </p:cNvPr>
        <p:cNvGrpSpPr/>
        <p:nvPr/>
      </p:nvGrpSpPr>
      <p:grpSpPr>
        <a:xfrm>
          <a:off x="0" y="0"/>
          <a:ext cx="0" cy="0"/>
          <a:chOff x="0" y="0"/>
          <a:chExt cx="0" cy="0"/>
        </a:xfrm>
      </p:grpSpPr>
      <p:pic>
        <p:nvPicPr>
          <p:cNvPr id="15" name="Obrázok 14" descr="A group of people engaged in a collaborative meeting with speech bubbles around them.&#10;&#10;Obsah vygenerovaný pomocou AI môže byť nesprávny.">
            <a:extLst>
              <a:ext uri="{FF2B5EF4-FFF2-40B4-BE49-F238E27FC236}">
                <a16:creationId xmlns:a16="http://schemas.microsoft.com/office/drawing/2014/main" id="{1917EF1C-9EBF-D152-D2D6-7443F65C7B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8275" y="1930532"/>
            <a:ext cx="4394307" cy="2859832"/>
          </a:xfrm>
          <a:prstGeom prst="rect">
            <a:avLst/>
          </a:prstGeom>
        </p:spPr>
      </p:pic>
      <p:sp>
        <p:nvSpPr>
          <p:cNvPr id="2" name="Titolo 1">
            <a:extLst>
              <a:ext uri="{FF2B5EF4-FFF2-40B4-BE49-F238E27FC236}">
                <a16:creationId xmlns:a16="http://schemas.microsoft.com/office/drawing/2014/main" id="{39B1DA1E-EF49-4BEB-636D-9D19DF6CEADA}"/>
              </a:ext>
            </a:extLst>
          </p:cNvPr>
          <p:cNvSpPr>
            <a:spLocks noGrp="1"/>
          </p:cNvSpPr>
          <p:nvPr>
            <p:ph type="title"/>
          </p:nvPr>
        </p:nvSpPr>
        <p:spPr>
          <a:xfrm>
            <a:off x="768289" y="280889"/>
            <a:ext cx="9210262" cy="1325563"/>
          </a:xfrm>
        </p:spPr>
        <p:txBody>
          <a:bodyPr/>
          <a:lstStyle/>
          <a:p>
            <a:r>
              <a:rPr lang="it-IT" sz="4400" b="1"/>
              <a:t>Focus groups | State of the art</a:t>
            </a:r>
            <a:endParaRPr lang="it-IT" sz="4400" b="1" dirty="0"/>
          </a:p>
        </p:txBody>
      </p:sp>
      <p:sp>
        <p:nvSpPr>
          <p:cNvPr id="8" name="CasellaDiTesto 17">
            <a:extLst>
              <a:ext uri="{FF2B5EF4-FFF2-40B4-BE49-F238E27FC236}">
                <a16:creationId xmlns:a16="http://schemas.microsoft.com/office/drawing/2014/main" id="{4CF76634-1D4A-A18D-D514-9FFE6CCE6DC8}"/>
              </a:ext>
            </a:extLst>
          </p:cNvPr>
          <p:cNvSpPr txBox="1"/>
          <p:nvPr/>
        </p:nvSpPr>
        <p:spPr>
          <a:xfrm>
            <a:off x="409562" y="1305782"/>
            <a:ext cx="9803423" cy="4947508"/>
          </a:xfrm>
          <a:prstGeom prst="rect">
            <a:avLst/>
          </a:prstGeom>
          <a:noFill/>
        </p:spPr>
        <p:txBody>
          <a:bodyPr wrap="square">
            <a:spAutoFit/>
          </a:bodyPr>
          <a:lstStyle/>
          <a:p>
            <a:pPr lvl="1">
              <a:spcAft>
                <a:spcPts val="300"/>
              </a:spcAft>
            </a:pPr>
            <a:r>
              <a:rPr lang="en-US" sz="2400" b="1" dirty="0">
                <a:solidFill>
                  <a:srgbClr val="FF0000"/>
                </a:solidFill>
                <a:cs typeface="Arial" panose="020B0604020202020204" pitchFamily="34" charset="0"/>
              </a:rPr>
              <a:t>Timeline:</a:t>
            </a:r>
            <a:endParaRPr lang="en-US" sz="2400" b="1" dirty="0">
              <a:solidFill>
                <a:srgbClr val="5E7779"/>
              </a:solidFill>
              <a:cs typeface="Arial" panose="020B0604020202020204" pitchFamily="34" charset="0"/>
            </a:endParaRP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First FG documents sent to Cinzia: Mar 2025</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FG protocol fine-tuning: Mar 2025-Apr 2006</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Draft </a:t>
            </a:r>
            <a:r>
              <a:rPr lang="en-US" sz="2400" dirty="0" err="1">
                <a:solidFill>
                  <a:srgbClr val="5E7779"/>
                </a:solidFill>
                <a:cs typeface="Arial" panose="020B0604020202020204" pitchFamily="34" charset="0"/>
              </a:rPr>
              <a:t>eCREAM</a:t>
            </a:r>
            <a:r>
              <a:rPr lang="en-US" sz="2400" dirty="0">
                <a:solidFill>
                  <a:srgbClr val="5E7779"/>
                </a:solidFill>
                <a:cs typeface="Arial" panose="020B0604020202020204" pitchFamily="34" charset="0"/>
              </a:rPr>
              <a:t> FG protocol ready: Apr 2026</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Feedback from partners: April – Jul 2026</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UC2 consolidation meeting: 24 Jul 2026</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Upgrading the protocol: July – Oct 2026</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Consultations </a:t>
            </a:r>
            <a:r>
              <a:rPr lang="en-US" sz="2400">
                <a:solidFill>
                  <a:srgbClr val="5E7779"/>
                </a:solidFill>
                <a:cs typeface="Arial" panose="020B0604020202020204" pitchFamily="34" charset="0"/>
              </a:rPr>
              <a:t>and fine-tuning v2.0</a:t>
            </a:r>
            <a:r>
              <a:rPr lang="en-US" sz="2400" dirty="0">
                <a:solidFill>
                  <a:srgbClr val="5E7779"/>
                </a:solidFill>
                <a:cs typeface="Arial" panose="020B0604020202020204" pitchFamily="34" charset="0"/>
              </a:rPr>
              <a:t>: Oct 2026</a:t>
            </a:r>
          </a:p>
          <a:p>
            <a:pPr lvl="1">
              <a:spcAft>
                <a:spcPts val="300"/>
              </a:spcAft>
            </a:pPr>
            <a:endParaRPr lang="en-US" sz="2400" dirty="0">
              <a:solidFill>
                <a:srgbClr val="5E7779"/>
              </a:solidFill>
              <a:cs typeface="Arial" panose="020B0604020202020204" pitchFamily="34" charset="0"/>
            </a:endParaRPr>
          </a:p>
          <a:p>
            <a:pPr lvl="1">
              <a:spcAft>
                <a:spcPts val="300"/>
              </a:spcAft>
            </a:pPr>
            <a:r>
              <a:rPr lang="en-US" sz="2400" b="1" dirty="0">
                <a:solidFill>
                  <a:srgbClr val="FF0000"/>
                </a:solidFill>
                <a:cs typeface="Arial" panose="020B0604020202020204" pitchFamily="34" charset="0"/>
              </a:rPr>
              <a:t>Next steps:</a:t>
            </a:r>
            <a:r>
              <a:rPr lang="en-US" sz="2400" dirty="0">
                <a:solidFill>
                  <a:srgbClr val="5E7779"/>
                </a:solidFill>
                <a:cs typeface="Arial" panose="020B0604020202020204" pitchFamily="34" charset="0"/>
              </a:rPr>
              <a:t> </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Obtaining local/national ethics approvals: Oct – Nov 2026</a:t>
            </a:r>
          </a:p>
          <a:p>
            <a:pPr marL="742950" lvl="1" indent="-285750">
              <a:spcAft>
                <a:spcPts val="300"/>
              </a:spcAft>
              <a:buFont typeface="Wingdings" panose="05000000000000000000" pitchFamily="2" charset="2"/>
              <a:buChar char="§"/>
            </a:pPr>
            <a:r>
              <a:rPr lang="en-US" sz="2400" dirty="0">
                <a:solidFill>
                  <a:srgbClr val="5E7779"/>
                </a:solidFill>
                <a:cs typeface="Arial" panose="020B0604020202020204" pitchFamily="34" charset="0"/>
              </a:rPr>
              <a:t>Data analysis: Qualitative data | </a:t>
            </a:r>
            <a:r>
              <a:rPr lang="en-GB" sz="2400" dirty="0">
                <a:solidFill>
                  <a:srgbClr val="5E7779"/>
                </a:solidFill>
                <a:cs typeface="Arial" panose="020B0604020202020204" pitchFamily="34" charset="0"/>
              </a:rPr>
              <a:t>MAXQDA  or </a:t>
            </a:r>
            <a:r>
              <a:rPr lang="sk-SK" sz="2400" dirty="0" err="1">
                <a:solidFill>
                  <a:srgbClr val="5E7779"/>
                </a:solidFill>
                <a:cs typeface="Arial" panose="020B0604020202020204" pitchFamily="34" charset="0"/>
              </a:rPr>
              <a:t>NVivo</a:t>
            </a:r>
            <a:endParaRPr lang="en-US" sz="2400" dirty="0">
              <a:solidFill>
                <a:srgbClr val="5E7779"/>
              </a:solidFill>
              <a:cs typeface="Arial" panose="020B0604020202020204" pitchFamily="34" charset="0"/>
            </a:endParaRPr>
          </a:p>
        </p:txBody>
      </p:sp>
    </p:spTree>
    <p:extLst>
      <p:ext uri="{BB962C8B-B14F-4D97-AF65-F5344CB8AC3E}">
        <p14:creationId xmlns:p14="http://schemas.microsoft.com/office/powerpoint/2010/main" val="3084145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8BDA6FB5-C5D7-E337-54AF-7192CA501898}"/>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l="-30320" t="-786" r="-6132" b="52654"/>
          <a:stretch/>
        </p:blipFill>
        <p:spPr>
          <a:xfrm>
            <a:off x="225287" y="2490445"/>
            <a:ext cx="11046546" cy="4367555"/>
          </a:xfrm>
          <a:prstGeom prst="rect">
            <a:avLst/>
          </a:prstGeom>
        </p:spPr>
      </p:pic>
      <p:sp>
        <p:nvSpPr>
          <p:cNvPr id="4" name="CasellaDiTesto 3">
            <a:extLst>
              <a:ext uri="{FF2B5EF4-FFF2-40B4-BE49-F238E27FC236}">
                <a16:creationId xmlns:a16="http://schemas.microsoft.com/office/drawing/2014/main" id="{6D1523BC-C72D-54D6-EAB8-509F933DA9FB}"/>
              </a:ext>
            </a:extLst>
          </p:cNvPr>
          <p:cNvSpPr txBox="1"/>
          <p:nvPr/>
        </p:nvSpPr>
        <p:spPr>
          <a:xfrm>
            <a:off x="7726017" y="2459029"/>
            <a:ext cx="4280452" cy="1754326"/>
          </a:xfrm>
          <a:prstGeom prst="rect">
            <a:avLst/>
          </a:prstGeom>
          <a:noFill/>
        </p:spPr>
        <p:txBody>
          <a:bodyPr wrap="square" rtlCol="0">
            <a:spAutoFit/>
          </a:bodyPr>
          <a:lstStyle/>
          <a:p>
            <a:r>
              <a:rPr lang="it-IT" sz="3600" dirty="0">
                <a:solidFill>
                  <a:srgbClr val="5E777A"/>
                </a:solidFill>
                <a:latin typeface="Arial" panose="020B0604020202020204" pitchFamily="34" charset="0"/>
              </a:rPr>
              <a:t>THANK YOU</a:t>
            </a:r>
          </a:p>
          <a:p>
            <a:r>
              <a:rPr lang="it-IT" sz="3600" dirty="0">
                <a:solidFill>
                  <a:srgbClr val="7BA7AD"/>
                </a:solidFill>
                <a:latin typeface="Arial" panose="020B0604020202020204" pitchFamily="34" charset="0"/>
              </a:rPr>
              <a:t>FOR YOUR</a:t>
            </a:r>
          </a:p>
          <a:p>
            <a:r>
              <a:rPr lang="it-IT" sz="3600" dirty="0">
                <a:solidFill>
                  <a:srgbClr val="7BA7AD"/>
                </a:solidFill>
                <a:latin typeface="Arial" panose="020B0604020202020204" pitchFamily="34" charset="0"/>
              </a:rPr>
              <a:t>ATTENTION</a:t>
            </a:r>
          </a:p>
        </p:txBody>
      </p:sp>
      <p:sp>
        <p:nvSpPr>
          <p:cNvPr id="8" name="CasellaDiTesto 7">
            <a:extLst>
              <a:ext uri="{FF2B5EF4-FFF2-40B4-BE49-F238E27FC236}">
                <a16:creationId xmlns:a16="http://schemas.microsoft.com/office/drawing/2014/main" id="{DF123300-CB1E-538B-329C-41D8A1A5230C}"/>
              </a:ext>
            </a:extLst>
          </p:cNvPr>
          <p:cNvSpPr txBox="1"/>
          <p:nvPr/>
        </p:nvSpPr>
        <p:spPr>
          <a:xfrm>
            <a:off x="7726017" y="4411760"/>
            <a:ext cx="4280452" cy="369332"/>
          </a:xfrm>
          <a:prstGeom prst="rect">
            <a:avLst/>
          </a:prstGeom>
          <a:noFill/>
        </p:spPr>
        <p:txBody>
          <a:bodyPr wrap="square" rtlCol="0">
            <a:spAutoFit/>
          </a:bodyPr>
          <a:lstStyle/>
          <a:p>
            <a:r>
              <a:rPr lang="it-IT" dirty="0">
                <a:solidFill>
                  <a:srgbClr val="FF6666"/>
                </a:solidFill>
                <a:latin typeface="Arial" panose="020B0604020202020204" pitchFamily="34" charset="0"/>
              </a:rPr>
              <a:t>eCREAM@marionegri.it</a:t>
            </a:r>
          </a:p>
        </p:txBody>
      </p:sp>
      <p:pic>
        <p:nvPicPr>
          <p:cNvPr id="5" name="Immagine 4">
            <a:extLst>
              <a:ext uri="{FF2B5EF4-FFF2-40B4-BE49-F238E27FC236}">
                <a16:creationId xmlns:a16="http://schemas.microsoft.com/office/drawing/2014/main" id="{C0C983C7-E156-D7EB-CB47-8E34198D7E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3044" y="2202466"/>
            <a:ext cx="3282675" cy="1146688"/>
          </a:xfrm>
          <a:prstGeom prst="rect">
            <a:avLst/>
          </a:prstGeom>
        </p:spPr>
      </p:pic>
    </p:spTree>
    <p:extLst>
      <p:ext uri="{BB962C8B-B14F-4D97-AF65-F5344CB8AC3E}">
        <p14:creationId xmlns:p14="http://schemas.microsoft.com/office/powerpoint/2010/main" val="1661152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 schermata, Carattere, logo&#10;&#10;Descrizione generata automaticamente">
            <a:extLst>
              <a:ext uri="{FF2B5EF4-FFF2-40B4-BE49-F238E27FC236}">
                <a16:creationId xmlns:a16="http://schemas.microsoft.com/office/drawing/2014/main" id="{37CABDEC-BB1D-6671-148F-5CAE3D2F80B8}"/>
              </a:ext>
            </a:extLst>
          </p:cNvPr>
          <p:cNvPicPr>
            <a:picLocks noChangeAspect="1"/>
          </p:cNvPicPr>
          <p:nvPr/>
        </p:nvPicPr>
        <p:blipFill>
          <a:blip r:embed="rId3"/>
          <a:stretch>
            <a:fillRect/>
          </a:stretch>
        </p:blipFill>
        <p:spPr>
          <a:xfrm>
            <a:off x="0" y="5572"/>
            <a:ext cx="12201924" cy="6852428"/>
          </a:xfrm>
          <a:prstGeom prst="rect">
            <a:avLst/>
          </a:prstGeom>
        </p:spPr>
      </p:pic>
    </p:spTree>
    <p:extLst>
      <p:ext uri="{BB962C8B-B14F-4D97-AF65-F5344CB8AC3E}">
        <p14:creationId xmlns:p14="http://schemas.microsoft.com/office/powerpoint/2010/main" val="1261844489"/>
      </p:ext>
    </p:extLst>
  </p:cSld>
  <p:clrMapOvr>
    <a:masterClrMapping/>
  </p:clrMapOvr>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200" dirty="0">
            <a:latin typeface="Montserrat" pitchFamily="2" charset="77"/>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2795</TotalTime>
  <Words>1658</Words>
  <Application>Microsoft Office PowerPoint</Application>
  <PresentationFormat>Widescreen</PresentationFormat>
  <Paragraphs>208</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Arial</vt:lpstr>
      <vt:lpstr>Calibri</vt:lpstr>
      <vt:lpstr>Montserrat</vt:lpstr>
      <vt:lpstr>Symbol</vt:lpstr>
      <vt:lpstr>Tahoma</vt:lpstr>
      <vt:lpstr>Times New Roman</vt:lpstr>
      <vt:lpstr>Wingdings</vt:lpstr>
      <vt:lpstr>1_Tema di Office</vt:lpstr>
      <vt:lpstr>PowerPoint Presentation</vt:lpstr>
      <vt:lpstr>PowerPoint Presentation</vt:lpstr>
      <vt:lpstr>UC2 | How to design a citizen friendly tool?</vt:lpstr>
      <vt:lpstr>Team | UC2</vt:lpstr>
      <vt:lpstr>Team UPJS | UC2</vt:lpstr>
      <vt:lpstr>PowerPoint Presentation</vt:lpstr>
      <vt:lpstr>Literature review</vt:lpstr>
      <vt:lpstr>State of emergency care in Slovakia:  A scoping review </vt:lpstr>
      <vt:lpstr>Methods | Frameworks &amp; Guidelines </vt:lpstr>
      <vt:lpstr>Methods | Information sources </vt:lpstr>
      <vt:lpstr>Results | Type of Sources | Flowchart</vt:lpstr>
      <vt:lpstr>Results | Key themes related to the state of EC  in Slovakia </vt:lpstr>
      <vt:lpstr>Results | Key themes related to the state of EC  in Slovakia </vt:lpstr>
      <vt:lpstr>Online survey</vt:lpstr>
      <vt:lpstr>Online survey</vt:lpstr>
      <vt:lpstr>PowerPoint Presentation</vt:lpstr>
      <vt:lpstr>Online survey</vt:lpstr>
      <vt:lpstr>Online survey | Results (preliminary)</vt:lpstr>
      <vt:lpstr>Focus groups | State of the art</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Cinzia Colombo</dc:creator>
  <cp:lastModifiedBy>Iveta Nagyova</cp:lastModifiedBy>
  <cp:revision>312</cp:revision>
  <cp:lastPrinted>2025-11-25T08:39:06Z</cp:lastPrinted>
  <dcterms:created xsi:type="dcterms:W3CDTF">2024-08-30T09:12:43Z</dcterms:created>
  <dcterms:modified xsi:type="dcterms:W3CDTF">2026-10-16T13:12:30Z</dcterms:modified>
</cp:coreProperties>
</file>